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5325" r:id="rId1"/>
  </p:sldMasterIdLst>
  <p:notesMasterIdLst>
    <p:notesMasterId r:id="rId33"/>
  </p:notesMasterIdLst>
  <p:sldIdLst>
    <p:sldId id="256" r:id="rId2"/>
    <p:sldId id="672" r:id="rId3"/>
    <p:sldId id="257" r:id="rId4"/>
    <p:sldId id="331" r:id="rId5"/>
    <p:sldId id="673" r:id="rId6"/>
    <p:sldId id="261" r:id="rId7"/>
    <p:sldId id="299" r:id="rId8"/>
    <p:sldId id="300" r:id="rId9"/>
    <p:sldId id="264" r:id="rId10"/>
    <p:sldId id="275" r:id="rId11"/>
    <p:sldId id="320" r:id="rId12"/>
    <p:sldId id="333" r:id="rId13"/>
    <p:sldId id="313" r:id="rId14"/>
    <p:sldId id="314" r:id="rId15"/>
    <p:sldId id="319" r:id="rId16"/>
    <p:sldId id="315" r:id="rId17"/>
    <p:sldId id="277" r:id="rId18"/>
    <p:sldId id="324" r:id="rId19"/>
    <p:sldId id="323" r:id="rId20"/>
    <p:sldId id="330" r:id="rId21"/>
    <p:sldId id="328" r:id="rId22"/>
    <p:sldId id="263" r:id="rId23"/>
    <p:sldId id="321" r:id="rId24"/>
    <p:sldId id="326" r:id="rId25"/>
    <p:sldId id="325" r:id="rId26"/>
    <p:sldId id="301" r:id="rId27"/>
    <p:sldId id="674" r:id="rId28"/>
    <p:sldId id="329" r:id="rId29"/>
    <p:sldId id="332" r:id="rId30"/>
    <p:sldId id="308" r:id="rId31"/>
    <p:sldId id="26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f Cidon" initials="AC" lastIdx="16" clrIdx="0">
    <p:extLst>
      <p:ext uri="{19B8F6BF-5375-455C-9EA6-DF929625EA0E}">
        <p15:presenceInfo xmlns:p15="http://schemas.microsoft.com/office/powerpoint/2012/main" userId="dbe62a0c-1ea0-42d3-9b29-c92f618dcf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E00"/>
    <a:srgbClr val="CB77A6"/>
    <a:srgbClr val="ED655C"/>
    <a:srgbClr val="A8786E"/>
    <a:srgbClr val="67BF5C"/>
    <a:srgbClr val="FF9E4A"/>
    <a:srgbClr val="FFFFFF"/>
    <a:srgbClr val="71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9" autoAdjust="0"/>
    <p:restoredTop sz="86395"/>
  </p:normalViewPr>
  <p:slideViewPr>
    <p:cSldViewPr snapToGrid="0">
      <p:cViewPr varScale="1">
        <p:scale>
          <a:sx n="84" d="100"/>
          <a:sy n="84" d="100"/>
        </p:scale>
        <p:origin x="184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2T21:41:10.723" idx="2">
    <p:pos x="10" y="10"/>
    <p:text>What happens if we do byte-hits?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4:47:17.132" idx="5">
    <p:pos x="10" y="10"/>
    <p:text>numerator, denominator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4:49:34.126" idx="6">
    <p:pos x="10" y="10"/>
    <p:text>The numerator sums to the hit probability</p:text>
    <p:extLst>
      <p:ext uri="{C676402C-5697-4E1C-873F-D02D1690AC5C}">
        <p15:threadingInfo xmlns:p15="http://schemas.microsoft.com/office/powerpoint/2012/main" timeZoneBias="420"/>
      </p:ext>
    </p:extLst>
  </p:cm>
  <p:cm authorId="1" dt="2018-04-09T14:50:20.393" idx="7">
    <p:pos x="10" y="106"/>
    <p:text>So if we want to estimate the hit density of an object we don't know anything about</p:text>
    <p:extLst>
      <p:ext uri="{C676402C-5697-4E1C-873F-D02D1690AC5C}">
        <p15:threadingInfo xmlns:p15="http://schemas.microsoft.com/office/powerpoint/2012/main" timeZoneBias="420">
          <p15:parentCm authorId="1" idx="6"/>
        </p15:threadingInfo>
      </p:ext>
    </p:extLst>
  </p:cm>
  <p:cm authorId="1" dt="2018-04-09T14:50:54.380" idx="8">
    <p:pos x="10" y="202"/>
    <p:text>but in practice we do know information about objects, for example how long they've been in the cache since the last access</p:text>
    <p:extLst>
      <p:ext uri="{C676402C-5697-4E1C-873F-D02D1690AC5C}">
        <p15:threadingInfo xmlns:p15="http://schemas.microsoft.com/office/powerpoint/2012/main" timeZoneBias="420">
          <p15:parentCm authorId="1" idx="6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4:44:44.828" idx="3">
    <p:pos x="10" y="10"/>
    <p:text>For the hit probability we only start the age from a... etc</p:text>
    <p:extLst>
      <p:ext uri="{C676402C-5697-4E1C-873F-D02D1690AC5C}">
        <p15:threadingInfo xmlns:p15="http://schemas.microsoft.com/office/powerpoint/2012/main" timeZoneBias="420"/>
      </p:ext>
    </p:extLst>
  </p:cm>
  <p:cm authorId="1" dt="2018-04-09T14:45:05.885" idx="4">
    <p:pos x="10" y="106"/>
    <p:text>Maybe add bold to the a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4:52:31.225" idx="9">
    <p:pos x="10" y="10"/>
    <p:text>scans are all references at the same time with a single peak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4:54:15.244" idx="10">
    <p:pos x="10" y="10"/>
    <p:text>this is what the predicted hit density would be for this example. It's very high and increasing, and degrades rapidly after the peak, and then degrades over time.</p:text>
    <p:extLst>
      <p:ext uri="{C676402C-5697-4E1C-873F-D02D1690AC5C}">
        <p15:threadingInfo xmlns:p15="http://schemas.microsoft.com/office/powerpoint/2012/main" timeZoneBias="420"/>
      </p:ext>
    </p:extLst>
  </p:cm>
  <p:cm authorId="1" dt="2018-04-09T14:56:06.874" idx="11">
    <p:pos x="10" y="106"/>
    <p:text>So in summary, LHD will always prefer to keep objects with an age lower than the peak...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  <p:cm authorId="1" dt="2018-04-09T14:56:30.723" idx="12">
    <p:pos x="10" y="202"/>
    <p:text>MRU/LRU should describe what LHD is doing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2T21:40:48.522" idx="1">
    <p:pos x="10" y="10"/>
    <p:text>Which features do we use?</p:text>
    <p:extLst>
      <p:ext uri="{C676402C-5697-4E1C-873F-D02D1690AC5C}">
        <p15:threadingInfo xmlns:p15="http://schemas.microsoft.com/office/powerpoint/2012/main" timeZoneBias="420"/>
      </p:ext>
    </p:extLst>
  </p:cm>
  <p:cm authorId="1" dt="2018-04-09T14:57:33" idx="13">
    <p:pos x="10" y="106"/>
    <p:text>Consider transition slide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4:59:47.314" idx="14">
    <p:pos x="10" y="10"/>
    <p:text>Say why random does well, but of course in practice you wouldn't want to use random</p:text>
    <p:extLst>
      <p:ext uri="{C676402C-5697-4E1C-873F-D02D1690AC5C}">
        <p15:threadingInfo xmlns:p15="http://schemas.microsoft.com/office/powerpoint/2012/main" timeZoneBias="420"/>
      </p:ext>
    </p:extLst>
  </p:cm>
  <p:cm authorId="1" dt="2018-04-09T15:00:42.525" idx="15">
    <p:pos x="10" y="106"/>
    <p:text>Why clock slows down: CLOCK synchronizes on the hand object. If there are a lot of evictions, you will serialize them due to the hand object.</p:text>
    <p:extLst>
      <p:ext uri="{C676402C-5697-4E1C-873F-D02D1690AC5C}">
        <p15:threadingInfo xmlns:p15="http://schemas.microsoft.com/office/powerpoint/2012/main" timeZoneBias="420">
          <p15:parentCm authorId="1" idx="14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9T15:01:16.339" idx="16">
    <p:pos x="10" y="10"/>
    <p:text>LHD is a general framework that can be extended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474E4-C5CF-408E-B7AB-30D5F017ED2B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236A-F7CD-46AB-83AF-D0B3B769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29A4-6520-4A82-97A3-E45992B4F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5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236A-F7CD-46AB-83AF-D0B3B769CC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C96C6D-3CEA-432A-B452-EB96DCF433E1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27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6901-5ED3-4FE9-8E55-BED7E6E88F47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07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E98-A43C-47BD-AC30-36F91CDDE637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B7AC-4268-4989-AE1B-3838AA7F7312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0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9171-E0C3-46F8-9522-19BBB38CE940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12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EA8B-DA07-44DA-8250-CFE2ECCC28F7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2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7BFB-7915-42BC-8F6B-A7F1EDE505C5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4416734"/>
          </a:xfrm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7BFB-7915-42BC-8F6B-A7F1EDE505C5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-159032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7BFB-7915-42BC-8F6B-A7F1EDE505C5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2687801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764465"/>
            <a:ext cx="4754880" cy="34084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764466"/>
            <a:ext cx="4754880" cy="34084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00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B05-DF2E-4076-998A-EBB00CEE9735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13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C3C6-0052-4A36-8764-2BF7D22EF705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5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75B0-3B06-4318-A477-DA3C125EAA75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B96-C29A-4BCE-BF04-8FAF44793BA8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9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883845-1702-4DCF-81B9-08B2311C94FC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27" r:id="rId2"/>
    <p:sldLayoutId id="2147485328" r:id="rId3"/>
    <p:sldLayoutId id="2147485338" r:id="rId4"/>
    <p:sldLayoutId id="2147485337" r:id="rId5"/>
    <p:sldLayoutId id="2147485329" r:id="rId6"/>
    <p:sldLayoutId id="2147485330" r:id="rId7"/>
    <p:sldLayoutId id="2147485331" r:id="rId8"/>
    <p:sldLayoutId id="2147485332" r:id="rId9"/>
    <p:sldLayoutId id="2147485333" r:id="rId10"/>
    <p:sldLayoutId id="2147485334" r:id="rId11"/>
    <p:sldLayoutId id="2147485335" r:id="rId12"/>
    <p:sldLayoutId id="214748533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LHD: Improving Cache Hit Rate By Maximizing Hit Density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709928" y="4154519"/>
            <a:ext cx="8769096" cy="1962075"/>
          </a:xfrm>
        </p:spPr>
        <p:txBody>
          <a:bodyPr>
            <a:normAutofit/>
          </a:bodyPr>
          <a:lstStyle/>
          <a:p>
            <a:pPr>
              <a:tabLst>
                <a:tab pos="6740525" algn="r"/>
              </a:tabLst>
            </a:pPr>
            <a:endParaRPr lang="en-US" dirty="0"/>
          </a:p>
          <a:p>
            <a:pPr>
              <a:tabLst>
                <a:tab pos="6740525" algn="r"/>
              </a:tabLst>
            </a:pPr>
            <a:endParaRPr lang="en-US" dirty="0"/>
          </a:p>
          <a:p>
            <a:pPr>
              <a:tabLst>
                <a:tab pos="6740525" algn="r"/>
              </a:tabLst>
            </a:pPr>
            <a:endParaRPr lang="en-US" dirty="0"/>
          </a:p>
          <a:p>
            <a:pPr>
              <a:tabLst>
                <a:tab pos="6740525" algn="r"/>
              </a:tabLst>
            </a:pPr>
            <a:r>
              <a:rPr lang="en-US" dirty="0"/>
              <a:t>USENIX NSDI 2018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09928" y="4130161"/>
            <a:ext cx="3027535" cy="198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Nathan Beckmann</a:t>
            </a:r>
          </a:p>
          <a:p>
            <a:r>
              <a:rPr lang="en-US" dirty="0">
                <a:solidFill>
                  <a:schemeClr val="accent1"/>
                </a:solidFill>
              </a:rPr>
              <a:t>CMU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8A2594-69C8-407C-B835-F99DE4DC6A26}"/>
              </a:ext>
            </a:extLst>
          </p:cNvPr>
          <p:cNvSpPr txBox="1">
            <a:spLocks/>
          </p:cNvSpPr>
          <p:nvPr/>
        </p:nvSpPr>
        <p:spPr>
          <a:xfrm>
            <a:off x="4296091" y="4130161"/>
            <a:ext cx="3027535" cy="198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Haoxian</a:t>
            </a:r>
            <a:r>
              <a:rPr lang="en-US" dirty="0">
                <a:solidFill>
                  <a:schemeClr val="accent1"/>
                </a:solidFill>
              </a:rPr>
              <a:t> Chen</a:t>
            </a:r>
          </a:p>
          <a:p>
            <a:r>
              <a:rPr lang="en-US" dirty="0">
                <a:solidFill>
                  <a:schemeClr val="accent1"/>
                </a:solidFill>
              </a:rPr>
              <a:t>U. Penn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7C55FE-D110-4877-8188-B601FA4BE357}"/>
              </a:ext>
            </a:extLst>
          </p:cNvPr>
          <p:cNvSpPr txBox="1">
            <a:spLocks/>
          </p:cNvSpPr>
          <p:nvPr/>
        </p:nvSpPr>
        <p:spPr>
          <a:xfrm>
            <a:off x="6882254" y="4130161"/>
            <a:ext cx="3027535" cy="198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Asaf </a:t>
            </a:r>
            <a:r>
              <a:rPr lang="en-US" b="1" dirty="0" err="1">
                <a:solidFill>
                  <a:schemeClr val="accent1"/>
                </a:solidFill>
              </a:rPr>
              <a:t>Cidon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Stanford &amp;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Barracuda Networks</a:t>
            </a:r>
          </a:p>
        </p:txBody>
      </p:sp>
    </p:spTree>
    <p:extLst>
      <p:ext uri="{BB962C8B-B14F-4D97-AF65-F5344CB8AC3E}">
        <p14:creationId xmlns:p14="http://schemas.microsoft.com/office/powerpoint/2010/main" val="293615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metric: Hit density (HD)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 density combines </a:t>
            </a:r>
            <a:r>
              <a:rPr lang="en-US" b="1" dirty="0">
                <a:solidFill>
                  <a:srgbClr val="00B050"/>
                </a:solidFill>
              </a:rPr>
              <a:t>hit probability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expected cost</a:t>
            </a:r>
            <a:endParaRPr lang="en-US" dirty="0"/>
          </a:p>
          <a:p>
            <a:endParaRPr lang="en-US" b="1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Least hit density (LHD) policy: Evict object with smallest hit density</a:t>
            </a:r>
          </a:p>
          <a:p>
            <a:r>
              <a:rPr lang="en-US" b="1" dirty="0"/>
              <a:t>But how do we predict these quantities?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43000" y="3180926"/>
                <a:ext cx="9872870" cy="105507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Hit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density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𝑶𝒃𝒋𝒆𝒄𝒕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𝐡𝐢𝐭</m:t>
                          </m:r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𝐩𝐫𝐨𝐛𝐚𝐛𝐢𝐥𝐢𝐭𝐲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𝑂𝑏𝑗𝑒𝑐𝑡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size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𝑶𝒃𝒋𝒆𝒄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𝐞𝐱𝐩𝐞𝐜𝐭𝐞𝐝</m:t>
                          </m:r>
                          <m:r>
                            <a:rPr lang="en-US" sz="24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𝐥𝐢𝐟𝐞𝐭𝐢𝐦𝐞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0926"/>
                <a:ext cx="9872870" cy="10550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4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5FFF-9391-4B72-94C0-70C1AD1B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hit density (HD)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FE0AA-EA67-419A-9836-7EB7200F1C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Age – # accesses since object was last requested</a:t>
                </a:r>
              </a:p>
              <a:p>
                <a:r>
                  <a:rPr lang="en-US" dirty="0"/>
                  <a:t>Random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>
                    <a:solidFill>
                      <a:srgbClr val="00B050"/>
                    </a:solidFill>
                  </a:rPr>
                  <a:t>hit age</a:t>
                </a:r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=100]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is probability an object hits after 100 accesses)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>
                    <a:solidFill>
                      <a:srgbClr val="C00000"/>
                    </a:solidFill>
                  </a:rPr>
                  <a:t>lifetime</a:t>
                </a:r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=100]</m:t>
                    </m:r>
                  </m:oMath>
                </a14:m>
                <a:r>
                  <a:rPr lang="en-US" dirty="0"/>
                  <a:t> is probability an object hits </a:t>
                </a:r>
                <a:r>
                  <a:rPr lang="en-US" i="1" dirty="0"/>
                  <a:t>or is evicted</a:t>
                </a:r>
                <a:r>
                  <a:rPr lang="en-US" dirty="0"/>
                  <a:t> after 100 accesses)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Easy to estimate HD from these quantities:</a:t>
                </a:r>
                <a:br>
                  <a:rPr lang="en-US" dirty="0"/>
                </a:br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FE0AA-EA67-419A-9836-7EB7200F1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52439-10C6-4970-9433-EFBB3CAD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654" y="6280666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7194E2-B8C9-488F-83FF-BC5272C57C60}"/>
                  </a:ext>
                </a:extLst>
              </p:cNvPr>
              <p:cNvSpPr/>
              <p:nvPr/>
            </p:nvSpPr>
            <p:spPr>
              <a:xfrm>
                <a:off x="7384286" y="6002774"/>
                <a:ext cx="2137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𝐞𝐱𝐩𝐞𝐜𝐭𝐞𝐝</m:t>
                      </m:r>
                      <m:r>
                        <a:rPr lang="en-US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𝐥𝐢𝐟𝐞𝐭𝐢𝐦𝐞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7194E2-B8C9-488F-83FF-BC5272C57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86" y="6002774"/>
                <a:ext cx="213712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745458-10D4-42EB-91FB-813CDE985D20}"/>
                  </a:ext>
                </a:extLst>
              </p:cNvPr>
              <p:cNvSpPr/>
              <p:nvPr/>
            </p:nvSpPr>
            <p:spPr>
              <a:xfrm>
                <a:off x="7384286" y="4576177"/>
                <a:ext cx="18165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𝐡𝐢𝐭</m:t>
                      </m:r>
                      <m:r>
                        <a:rPr lang="en-US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𝐩𝐫𝐨𝐛𝐚𝐛𝐢𝐥𝐢𝐭𝐲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745458-10D4-42EB-91FB-813CDE985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86" y="4576177"/>
                <a:ext cx="181652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EF5E28-3699-492B-8E5F-20B8C609B7A9}"/>
              </a:ext>
            </a:extLst>
          </p:cNvPr>
          <p:cNvCxnSpPr>
            <a:cxnSpLocks/>
          </p:cNvCxnSpPr>
          <p:nvPr/>
        </p:nvCxnSpPr>
        <p:spPr>
          <a:xfrm flipH="1">
            <a:off x="7265504" y="4887863"/>
            <a:ext cx="241853" cy="2506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3EF1A1-3796-41CC-902A-80E63E07D6B0}"/>
              </a:ext>
            </a:extLst>
          </p:cNvPr>
          <p:cNvCxnSpPr>
            <a:cxnSpLocks/>
          </p:cNvCxnSpPr>
          <p:nvPr/>
        </p:nvCxnSpPr>
        <p:spPr>
          <a:xfrm flipH="1" flipV="1">
            <a:off x="7265504" y="5911334"/>
            <a:ext cx="239709" cy="1725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Estimating HD from object 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Estimate HD using </a:t>
                </a:r>
                <a:r>
                  <a:rPr lang="en-US" b="1" dirty="0"/>
                  <a:t>conditional probability</a:t>
                </a:r>
              </a:p>
              <a:p>
                <a:r>
                  <a:rPr lang="en-US" dirty="0"/>
                  <a:t>Monitor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online</a:t>
                </a:r>
              </a:p>
              <a:p>
                <a:endParaRPr lang="en-US" dirty="0"/>
              </a:p>
              <a:p>
                <a:r>
                  <a:rPr lang="en-US" dirty="0"/>
                  <a:t>By definition, object of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wasn’t requested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>
                    <a:sym typeface="Wingdings" panose="05000000000000000000" pitchFamily="2" charset="2"/>
                  </a:rPr>
                  <a:t> Ignore all events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b="0" i="0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Hit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probability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age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Expected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remaining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lifetime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age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8FE051-7C92-4145-941B-09958F1C56DC}"/>
              </a:ext>
            </a:extLst>
          </p:cNvPr>
          <p:cNvSpPr/>
          <p:nvPr/>
        </p:nvSpPr>
        <p:spPr>
          <a:xfrm>
            <a:off x="8631598" y="2300813"/>
            <a:ext cx="2858038" cy="1823617"/>
          </a:xfrm>
          <a:custGeom>
            <a:avLst/>
            <a:gdLst>
              <a:gd name="connsiteX0" fmla="*/ 0 w 1798983"/>
              <a:gd name="connsiteY0" fmla="*/ 159026 h 994745"/>
              <a:gd name="connsiteX1" fmla="*/ 208722 w 1798983"/>
              <a:gd name="connsiteY1" fmla="*/ 596348 h 994745"/>
              <a:gd name="connsiteX2" fmla="*/ 715617 w 1798983"/>
              <a:gd name="connsiteY2" fmla="*/ 844826 h 994745"/>
              <a:gd name="connsiteX3" fmla="*/ 1063487 w 1798983"/>
              <a:gd name="connsiteY3" fmla="*/ 854765 h 994745"/>
              <a:gd name="connsiteX4" fmla="*/ 1192696 w 1798983"/>
              <a:gd name="connsiteY4" fmla="*/ 0 h 994745"/>
              <a:gd name="connsiteX5" fmla="*/ 1391478 w 1798983"/>
              <a:gd name="connsiteY5" fmla="*/ 854765 h 994745"/>
              <a:gd name="connsiteX6" fmla="*/ 1798983 w 1798983"/>
              <a:gd name="connsiteY6" fmla="*/ 983974 h 99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8983" h="994745">
                <a:moveTo>
                  <a:pt x="0" y="159026"/>
                </a:moveTo>
                <a:cubicBezTo>
                  <a:pt x="44726" y="320537"/>
                  <a:pt x="89453" y="482048"/>
                  <a:pt x="208722" y="596348"/>
                </a:cubicBezTo>
                <a:cubicBezTo>
                  <a:pt x="327992" y="710648"/>
                  <a:pt x="573156" y="801757"/>
                  <a:pt x="715617" y="844826"/>
                </a:cubicBezTo>
                <a:cubicBezTo>
                  <a:pt x="858078" y="887896"/>
                  <a:pt x="983974" y="995569"/>
                  <a:pt x="1063487" y="854765"/>
                </a:cubicBezTo>
                <a:cubicBezTo>
                  <a:pt x="1143000" y="713961"/>
                  <a:pt x="1138031" y="0"/>
                  <a:pt x="1192696" y="0"/>
                </a:cubicBezTo>
                <a:cubicBezTo>
                  <a:pt x="1247361" y="0"/>
                  <a:pt x="1290430" y="690769"/>
                  <a:pt x="1391478" y="854765"/>
                </a:cubicBezTo>
                <a:cubicBezTo>
                  <a:pt x="1492526" y="1018761"/>
                  <a:pt x="1645754" y="1001367"/>
                  <a:pt x="1798983" y="983974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B68A49-8686-4E54-A5A3-230CCC3EB4F9}"/>
              </a:ext>
            </a:extLst>
          </p:cNvPr>
          <p:cNvCxnSpPr>
            <a:cxnSpLocks/>
          </p:cNvCxnSpPr>
          <p:nvPr/>
        </p:nvCxnSpPr>
        <p:spPr>
          <a:xfrm flipV="1">
            <a:off x="9740023" y="4371863"/>
            <a:ext cx="188843" cy="49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BED459-665B-4031-9F2D-A8A2F01D92E0}"/>
                  </a:ext>
                </a:extLst>
              </p:cNvPr>
              <p:cNvSpPr txBox="1"/>
              <p:nvPr/>
            </p:nvSpPr>
            <p:spPr>
              <a:xfrm>
                <a:off x="8719555" y="4863000"/>
                <a:ext cx="2770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Candidate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BED459-665B-4031-9F2D-A8A2F01D9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555" y="4863000"/>
                <a:ext cx="2770081" cy="369332"/>
              </a:xfrm>
              <a:prstGeom prst="rect">
                <a:avLst/>
              </a:prstGeom>
              <a:blipFill>
                <a:blip r:embed="rId4"/>
                <a:stretch>
                  <a:fillRect l="-17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F3C47B9-F539-4D29-B64D-3F976EDE9518}"/>
              </a:ext>
            </a:extLst>
          </p:cNvPr>
          <p:cNvSpPr/>
          <p:nvPr/>
        </p:nvSpPr>
        <p:spPr>
          <a:xfrm>
            <a:off x="8597691" y="2489657"/>
            <a:ext cx="1331647" cy="182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28C1E6-F895-4FEE-A271-1A1D12EF94C6}"/>
              </a:ext>
            </a:extLst>
          </p:cNvPr>
          <p:cNvGrpSpPr/>
          <p:nvPr/>
        </p:nvGrpSpPr>
        <p:grpSpPr>
          <a:xfrm>
            <a:off x="8191874" y="1929572"/>
            <a:ext cx="3248066" cy="2955617"/>
            <a:chOff x="9266246" y="2572247"/>
            <a:chExt cx="2044485" cy="18551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4B88A4-227F-4BA9-A2C3-E18693752D13}"/>
                </a:ext>
              </a:extLst>
            </p:cNvPr>
            <p:cNvGrpSpPr/>
            <p:nvPr/>
          </p:nvGrpSpPr>
          <p:grpSpPr>
            <a:xfrm>
              <a:off x="9521687" y="2824371"/>
              <a:ext cx="1789044" cy="1252329"/>
              <a:chOff x="7961243" y="3637723"/>
              <a:chExt cx="1789044" cy="1252329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461E9162-32A2-4DD8-A954-7DA173E76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1243" y="3637723"/>
                <a:ext cx="1" cy="12523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3BF7285-8509-4B8A-BA38-C3E8966AF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1243" y="4890052"/>
                <a:ext cx="17890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37EEB2-FB6D-4293-B10F-D375F2FB774D}"/>
                </a:ext>
              </a:extLst>
            </p:cNvPr>
            <p:cNvSpPr txBox="1"/>
            <p:nvPr/>
          </p:nvSpPr>
          <p:spPr>
            <a:xfrm>
              <a:off x="9521686" y="4058111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D73E80-9C2D-4B81-854E-094ECD00512A}"/>
                </a:ext>
              </a:extLst>
            </p:cNvPr>
            <p:cNvSpPr txBox="1"/>
            <p:nvPr/>
          </p:nvSpPr>
          <p:spPr>
            <a:xfrm rot="16200000">
              <a:off x="8675700" y="3162793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Hit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7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10794 0.001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by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ask repeatedly for common objects and some user-specific objects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97016" y="3024554"/>
            <a:ext cx="1418492" cy="42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96507" y="3024554"/>
            <a:ext cx="5246077" cy="42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User-specific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97016" y="3634154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97016" y="3772488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97016" y="3910822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97016" y="4049156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97016" y="4187490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97016" y="4325824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490392" y="5390790"/>
            <a:ext cx="7048347" cy="98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accent1"/>
                </a:solidFill>
              </a:rPr>
              <a:t>Best hand-tuned policy for this app: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Cache common media + as much user-specific as fits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F2CEAA-1A9A-435D-9F13-301010E37881}"/>
              </a:ext>
            </a:extLst>
          </p:cNvPr>
          <p:cNvCxnSpPr/>
          <p:nvPr/>
        </p:nvCxnSpPr>
        <p:spPr>
          <a:xfrm flipV="1">
            <a:off x="2497016" y="4455743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62C95A-D4A7-424F-B7A9-3D7464033C62}"/>
              </a:ext>
            </a:extLst>
          </p:cNvPr>
          <p:cNvCxnSpPr/>
          <p:nvPr/>
        </p:nvCxnSpPr>
        <p:spPr>
          <a:xfrm flipV="1">
            <a:off x="2490392" y="4588265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F1265E-F108-4557-AAA4-75BDFA82AED9}"/>
              </a:ext>
            </a:extLst>
          </p:cNvPr>
          <p:cNvCxnSpPr/>
          <p:nvPr/>
        </p:nvCxnSpPr>
        <p:spPr>
          <a:xfrm flipV="1">
            <a:off x="2497016" y="4731657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0DA304-7084-4A18-BF6A-71CCFCE47EAE}"/>
              </a:ext>
            </a:extLst>
          </p:cNvPr>
          <p:cNvCxnSpPr/>
          <p:nvPr/>
        </p:nvCxnSpPr>
        <p:spPr>
          <a:xfrm flipV="1">
            <a:off x="2497016" y="4875049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681188-CAD2-4B35-909C-E07ED2C90AE1}"/>
              </a:ext>
            </a:extLst>
          </p:cNvPr>
          <p:cNvCxnSpPr/>
          <p:nvPr/>
        </p:nvCxnSpPr>
        <p:spPr>
          <a:xfrm flipV="1">
            <a:off x="2497016" y="5003667"/>
            <a:ext cx="1418492" cy="1172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5E3B0AC-B273-443A-BAF1-F0941EF1E211}"/>
              </a:ext>
            </a:extLst>
          </p:cNvPr>
          <p:cNvSpPr txBox="1"/>
          <p:nvPr/>
        </p:nvSpPr>
        <p:spPr>
          <a:xfrm>
            <a:off x="4214038" y="264437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More popular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774E2D-054F-4C3E-8135-3143A0B49A1E}"/>
              </a:ext>
            </a:extLst>
          </p:cNvPr>
          <p:cNvSpPr txBox="1"/>
          <p:nvPr/>
        </p:nvSpPr>
        <p:spPr>
          <a:xfrm>
            <a:off x="8155028" y="264915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Less popular</a:t>
            </a:r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444B3475-50FE-B64A-9236-25737BA6DD7A}"/>
              </a:ext>
            </a:extLst>
          </p:cNvPr>
          <p:cNvSpPr/>
          <p:nvPr/>
        </p:nvSpPr>
        <p:spPr>
          <a:xfrm>
            <a:off x="4508034" y="3543125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>
            <a:extLst>
              <a:ext uri="{FF2B5EF4-FFF2-40B4-BE49-F238E27FC236}">
                <a16:creationId xmlns:a16="http://schemas.microsoft.com/office/drawing/2014/main" id="{27B14B4E-B3AE-4242-96E1-D748A35AC73A}"/>
              </a:ext>
            </a:extLst>
          </p:cNvPr>
          <p:cNvSpPr/>
          <p:nvPr/>
        </p:nvSpPr>
        <p:spPr>
          <a:xfrm>
            <a:off x="4721394" y="3680285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26751457-CC3C-9F43-9F52-3908E67CF95C}"/>
              </a:ext>
            </a:extLst>
          </p:cNvPr>
          <p:cNvSpPr/>
          <p:nvPr/>
        </p:nvSpPr>
        <p:spPr>
          <a:xfrm>
            <a:off x="4386114" y="3817445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>
            <a:extLst>
              <a:ext uri="{FF2B5EF4-FFF2-40B4-BE49-F238E27FC236}">
                <a16:creationId xmlns:a16="http://schemas.microsoft.com/office/drawing/2014/main" id="{76020F4B-3586-E34B-BD4F-3F83342967B9}"/>
              </a:ext>
            </a:extLst>
          </p:cNvPr>
          <p:cNvSpPr/>
          <p:nvPr/>
        </p:nvSpPr>
        <p:spPr>
          <a:xfrm>
            <a:off x="6862964" y="3958127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>
            <a:extLst>
              <a:ext uri="{FF2B5EF4-FFF2-40B4-BE49-F238E27FC236}">
                <a16:creationId xmlns:a16="http://schemas.microsoft.com/office/drawing/2014/main" id="{15288B2C-E281-994E-BA3E-39598D4319A2}"/>
              </a:ext>
            </a:extLst>
          </p:cNvPr>
          <p:cNvSpPr/>
          <p:nvPr/>
        </p:nvSpPr>
        <p:spPr>
          <a:xfrm>
            <a:off x="5475601" y="4340476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>
            <a:extLst>
              <a:ext uri="{FF2B5EF4-FFF2-40B4-BE49-F238E27FC236}">
                <a16:creationId xmlns:a16="http://schemas.microsoft.com/office/drawing/2014/main" id="{3C6DFDE8-84A5-E14C-93D1-A84EA00B46C6}"/>
              </a:ext>
            </a:extLst>
          </p:cNvPr>
          <p:cNvSpPr/>
          <p:nvPr/>
        </p:nvSpPr>
        <p:spPr>
          <a:xfrm>
            <a:off x="4424492" y="4112105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>
            <a:extLst>
              <a:ext uri="{FF2B5EF4-FFF2-40B4-BE49-F238E27FC236}">
                <a16:creationId xmlns:a16="http://schemas.microsoft.com/office/drawing/2014/main" id="{D6247EBD-67D4-954C-BB6D-07D7C73A03B4}"/>
              </a:ext>
            </a:extLst>
          </p:cNvPr>
          <p:cNvSpPr/>
          <p:nvPr/>
        </p:nvSpPr>
        <p:spPr>
          <a:xfrm>
            <a:off x="7420585" y="4499827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>
            <a:extLst>
              <a:ext uri="{FF2B5EF4-FFF2-40B4-BE49-F238E27FC236}">
                <a16:creationId xmlns:a16="http://schemas.microsoft.com/office/drawing/2014/main" id="{B2020739-3D81-934A-9E81-CBD6B8550D7A}"/>
              </a:ext>
            </a:extLst>
          </p:cNvPr>
          <p:cNvSpPr/>
          <p:nvPr/>
        </p:nvSpPr>
        <p:spPr>
          <a:xfrm>
            <a:off x="4907942" y="4633455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>
            <a:extLst>
              <a:ext uri="{FF2B5EF4-FFF2-40B4-BE49-F238E27FC236}">
                <a16:creationId xmlns:a16="http://schemas.microsoft.com/office/drawing/2014/main" id="{43EB0062-1337-1E44-87B5-2EDD81B968CD}"/>
              </a:ext>
            </a:extLst>
          </p:cNvPr>
          <p:cNvSpPr/>
          <p:nvPr/>
        </p:nvSpPr>
        <p:spPr>
          <a:xfrm>
            <a:off x="4367608" y="4784020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>
            <a:extLst>
              <a:ext uri="{FF2B5EF4-FFF2-40B4-BE49-F238E27FC236}">
                <a16:creationId xmlns:a16="http://schemas.microsoft.com/office/drawing/2014/main" id="{0C0367CC-1ADC-9A48-B134-BB6015DD4066}"/>
              </a:ext>
            </a:extLst>
          </p:cNvPr>
          <p:cNvSpPr/>
          <p:nvPr/>
        </p:nvSpPr>
        <p:spPr>
          <a:xfrm>
            <a:off x="5809060" y="4921464"/>
            <a:ext cx="205505" cy="2055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7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B911C9-2FB2-FA46-8C7D-E7486883E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9"/>
          <a:stretch/>
        </p:blipFill>
        <p:spPr>
          <a:xfrm>
            <a:off x="2284052" y="2368688"/>
            <a:ext cx="7276016" cy="422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referencing object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11680"/>
            <a:ext cx="9872871" cy="4038600"/>
          </a:xfrm>
        </p:spPr>
        <p:txBody>
          <a:bodyPr/>
          <a:lstStyle/>
          <a:p>
            <a:r>
              <a:rPr lang="en-US" dirty="0"/>
              <a:t>Common object modeled as scan, user-specific object modeled as </a:t>
            </a:r>
            <a:r>
              <a:rPr lang="en-US" dirty="0" err="1"/>
              <a:t>Zipf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0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95442F6-B0EC-B041-860A-0F73848D8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9"/>
          <a:stretch/>
        </p:blipFill>
        <p:spPr>
          <a:xfrm>
            <a:off x="2284052" y="2368688"/>
            <a:ext cx="7276016" cy="422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by example: what’s the hit density?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AE30FA-56A9-46A1-AB63-88C06862D1B6}"/>
              </a:ext>
            </a:extLst>
          </p:cNvPr>
          <p:cNvGrpSpPr/>
          <p:nvPr/>
        </p:nvGrpSpPr>
        <p:grpSpPr>
          <a:xfrm>
            <a:off x="3941054" y="2553998"/>
            <a:ext cx="2450689" cy="3439298"/>
            <a:chOff x="4065104" y="2583815"/>
            <a:chExt cx="2450689" cy="34392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C079AE-B8F7-4484-8D7E-1BFADD7B87AD}"/>
                </a:ext>
              </a:extLst>
            </p:cNvPr>
            <p:cNvSpPr/>
            <p:nvPr/>
          </p:nvSpPr>
          <p:spPr>
            <a:xfrm>
              <a:off x="4065104" y="2583815"/>
              <a:ext cx="327992" cy="343929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2A25C4-31F6-4574-845B-3CDD82B761BA}"/>
                </a:ext>
              </a:extLst>
            </p:cNvPr>
            <p:cNvSpPr txBox="1"/>
            <p:nvPr/>
          </p:nvSpPr>
          <p:spPr>
            <a:xfrm>
              <a:off x="4393096" y="2812774"/>
              <a:ext cx="2122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High hit probability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6813BC-861A-430D-BE79-45683AC1623C}"/>
              </a:ext>
            </a:extLst>
          </p:cNvPr>
          <p:cNvGrpSpPr/>
          <p:nvPr/>
        </p:nvGrpSpPr>
        <p:grpSpPr>
          <a:xfrm>
            <a:off x="2848379" y="3380528"/>
            <a:ext cx="1202573" cy="2311610"/>
            <a:chOff x="3114421" y="4194313"/>
            <a:chExt cx="1202573" cy="2311610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A02CEC8-C8DF-4416-BFD6-4DCD88079D2A}"/>
                </a:ext>
              </a:extLst>
            </p:cNvPr>
            <p:cNvSpPr/>
            <p:nvPr/>
          </p:nvSpPr>
          <p:spPr>
            <a:xfrm>
              <a:off x="3210339" y="4194313"/>
              <a:ext cx="785191" cy="347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48B758-03F9-4B8A-BF80-2101A1B4BE56}"/>
                </a:ext>
              </a:extLst>
            </p:cNvPr>
            <p:cNvSpPr txBox="1"/>
            <p:nvPr/>
          </p:nvSpPr>
          <p:spPr>
            <a:xfrm>
              <a:off x="3114421" y="4474598"/>
              <a:ext cx="120257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Older </a:t>
              </a:r>
              <a:r>
                <a:rPr lang="en-US" b="1" dirty="0" err="1">
                  <a:solidFill>
                    <a:schemeClr val="accent1"/>
                  </a:solidFill>
                </a:rPr>
                <a:t>objs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closer to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peak </a:t>
              </a:r>
              <a:r>
                <a:rPr lang="en-US" b="1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</a:t>
              </a:r>
              <a:br>
                <a:rPr lang="en-US" b="1" dirty="0">
                  <a:solidFill>
                    <a:schemeClr val="accent1"/>
                  </a:solidFill>
                  <a:sym typeface="Wingdings" panose="05000000000000000000" pitchFamily="2" charset="2"/>
                </a:rPr>
              </a:br>
              <a:r>
                <a:rPr lang="en-US" b="1" dirty="0">
                  <a:solidFill>
                    <a:schemeClr val="accent1"/>
                  </a:solidFill>
                  <a:sym typeface="Wingdings" panose="05000000000000000000" pitchFamily="2" charset="2"/>
                </a:rPr>
                <a:t>e</a:t>
              </a:r>
              <a:r>
                <a:rPr lang="en-US" b="1" dirty="0">
                  <a:solidFill>
                    <a:schemeClr val="accent1"/>
                  </a:solidFill>
                </a:rPr>
                <a:t>xpected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lifetime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decreases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with 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F023A6-9A64-41BB-9E1C-5D7518B60E8B}"/>
              </a:ext>
            </a:extLst>
          </p:cNvPr>
          <p:cNvGrpSpPr/>
          <p:nvPr/>
        </p:nvGrpSpPr>
        <p:grpSpPr>
          <a:xfrm>
            <a:off x="2011609" y="1820310"/>
            <a:ext cx="3098925" cy="653336"/>
            <a:chOff x="2011609" y="1820310"/>
            <a:chExt cx="3098925" cy="653336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D4D655E5-F97E-4C4D-BB5E-2751573F5DB7}"/>
                </a:ext>
              </a:extLst>
            </p:cNvPr>
            <p:cNvSpPr/>
            <p:nvPr/>
          </p:nvSpPr>
          <p:spPr>
            <a:xfrm rot="16200000">
              <a:off x="3352995" y="1721780"/>
              <a:ext cx="278296" cy="122543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3EDFDE-EE15-45C4-A6AC-F457E4F309E8}"/>
                </a:ext>
              </a:extLst>
            </p:cNvPr>
            <p:cNvSpPr txBox="1"/>
            <p:nvPr/>
          </p:nvSpPr>
          <p:spPr>
            <a:xfrm>
              <a:off x="2011609" y="1820310"/>
              <a:ext cx="3098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Hit density large &amp; </a:t>
              </a:r>
              <a:r>
                <a:rPr lang="en-US" b="1" i="1" dirty="0">
                  <a:solidFill>
                    <a:schemeClr val="accent1"/>
                  </a:solidFill>
                </a:rPr>
                <a:t>increasing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1ADC3D-6B82-4112-AC1B-2EA17C0273B4}"/>
              </a:ext>
            </a:extLst>
          </p:cNvPr>
          <p:cNvGrpSpPr/>
          <p:nvPr/>
        </p:nvGrpSpPr>
        <p:grpSpPr>
          <a:xfrm>
            <a:off x="4104861" y="5197775"/>
            <a:ext cx="5536096" cy="875872"/>
            <a:chOff x="4076511" y="5075192"/>
            <a:chExt cx="5536096" cy="87587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E43887-34E4-469C-8B34-3362C4517ED1}"/>
                </a:ext>
              </a:extLst>
            </p:cNvPr>
            <p:cNvSpPr/>
            <p:nvPr/>
          </p:nvSpPr>
          <p:spPr>
            <a:xfrm rot="16200000">
              <a:off x="6615539" y="2953997"/>
              <a:ext cx="458039" cy="553609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057FCD-F5F0-43D1-BB55-F02635FEE7F9}"/>
                </a:ext>
              </a:extLst>
            </p:cNvPr>
            <p:cNvSpPr txBox="1"/>
            <p:nvPr/>
          </p:nvSpPr>
          <p:spPr>
            <a:xfrm>
              <a:off x="5808857" y="5075192"/>
              <a:ext cx="2071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Low hit probability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15A4F4-81B2-43CD-BCBD-A9EB721FD869}"/>
              </a:ext>
            </a:extLst>
          </p:cNvPr>
          <p:cNvGrpSpPr/>
          <p:nvPr/>
        </p:nvGrpSpPr>
        <p:grpSpPr>
          <a:xfrm>
            <a:off x="4477322" y="3380528"/>
            <a:ext cx="4852208" cy="897612"/>
            <a:chOff x="3210339" y="4194313"/>
            <a:chExt cx="4852208" cy="897612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ADE7F8BA-E4CE-4ACE-B490-E57FE184EC36}"/>
                </a:ext>
              </a:extLst>
            </p:cNvPr>
            <p:cNvSpPr/>
            <p:nvPr/>
          </p:nvSpPr>
          <p:spPr>
            <a:xfrm>
              <a:off x="3210339" y="4194313"/>
              <a:ext cx="4852208" cy="347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177FD6-D760-46AE-A0D6-690F05EDC45E}"/>
                </a:ext>
              </a:extLst>
            </p:cNvPr>
            <p:cNvSpPr txBox="1"/>
            <p:nvPr/>
          </p:nvSpPr>
          <p:spPr>
            <a:xfrm>
              <a:off x="3456455" y="4445594"/>
              <a:ext cx="4169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Older objects are probably unpopular </a:t>
              </a:r>
              <a:r>
                <a:rPr lang="en-US" b="1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</a:t>
              </a:r>
              <a:br>
                <a:rPr lang="en-US" b="1" dirty="0">
                  <a:solidFill>
                    <a:schemeClr val="accent1"/>
                  </a:solidFill>
                  <a:sym typeface="Wingdings" panose="05000000000000000000" pitchFamily="2" charset="2"/>
                </a:rPr>
              </a:br>
              <a:r>
                <a:rPr lang="en-US" b="1" dirty="0">
                  <a:solidFill>
                    <a:schemeClr val="accent1"/>
                  </a:solidFill>
                  <a:sym typeface="Wingdings" panose="05000000000000000000" pitchFamily="2" charset="2"/>
                </a:rPr>
                <a:t>expected lifetime increases with age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845956-96FF-41E4-8FCC-25108AE3B8F1}"/>
              </a:ext>
            </a:extLst>
          </p:cNvPr>
          <p:cNvGrpSpPr/>
          <p:nvPr/>
        </p:nvGrpSpPr>
        <p:grpSpPr>
          <a:xfrm>
            <a:off x="4184374" y="1832012"/>
            <a:ext cx="5247861" cy="653586"/>
            <a:chOff x="973974" y="1820060"/>
            <a:chExt cx="5247861" cy="653586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203D5E56-64AA-43E6-8FA8-C4340C3A8B91}"/>
                </a:ext>
              </a:extLst>
            </p:cNvPr>
            <p:cNvSpPr/>
            <p:nvPr/>
          </p:nvSpPr>
          <p:spPr>
            <a:xfrm rot="16200000">
              <a:off x="3458757" y="-289433"/>
              <a:ext cx="278296" cy="524786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C48449-1787-4A94-BE32-66A0B77C2808}"/>
                </a:ext>
              </a:extLst>
            </p:cNvPr>
            <p:cNvSpPr txBox="1"/>
            <p:nvPr/>
          </p:nvSpPr>
          <p:spPr>
            <a:xfrm>
              <a:off x="2074090" y="1820060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Hit density small &amp; </a:t>
              </a:r>
              <a:r>
                <a:rPr lang="en-US" b="1" i="1" dirty="0">
                  <a:solidFill>
                    <a:schemeClr val="accent1"/>
                  </a:solidFill>
                </a:rPr>
                <a:t>decreasing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1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by example: policy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B15C3-95E9-416E-A08B-5F9D55B7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88" y="2363533"/>
            <a:ext cx="6996748" cy="42254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66111" y="2653782"/>
            <a:ext cx="5197718" cy="19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/>
              <a:t>LHD automatically implements the best hand-tuned policy:</a:t>
            </a:r>
            <a:br>
              <a:rPr lang="en-US" sz="2400" dirty="0"/>
            </a:br>
            <a:r>
              <a:rPr lang="en-US" sz="2400" dirty="0"/>
              <a:t>First, protect the common media, then cache most popular user content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836CC1-EFCA-4457-9C9B-EAC1B5DF370C}"/>
              </a:ext>
            </a:extLst>
          </p:cNvPr>
          <p:cNvGrpSpPr/>
          <p:nvPr/>
        </p:nvGrpSpPr>
        <p:grpSpPr>
          <a:xfrm>
            <a:off x="2011609" y="1820310"/>
            <a:ext cx="3098925" cy="653336"/>
            <a:chOff x="2011609" y="1820310"/>
            <a:chExt cx="3098925" cy="653336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D115B79D-B810-44F1-B43B-214F61E73646}"/>
                </a:ext>
              </a:extLst>
            </p:cNvPr>
            <p:cNvSpPr/>
            <p:nvPr/>
          </p:nvSpPr>
          <p:spPr>
            <a:xfrm rot="16200000">
              <a:off x="3352995" y="1721780"/>
              <a:ext cx="278296" cy="122543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F299D-D2F8-4CD7-8AE1-E949073B33FF}"/>
                </a:ext>
              </a:extLst>
            </p:cNvPr>
            <p:cNvSpPr txBox="1"/>
            <p:nvPr/>
          </p:nvSpPr>
          <p:spPr>
            <a:xfrm>
              <a:off x="2011609" y="1820310"/>
              <a:ext cx="3098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Hit density large &amp; </a:t>
              </a:r>
              <a:r>
                <a:rPr lang="en-US" b="1" i="1" dirty="0">
                  <a:solidFill>
                    <a:schemeClr val="accent1"/>
                  </a:solidFill>
                </a:rPr>
                <a:t>increasing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83C149-8CBA-4E94-BF91-661F60402B33}"/>
              </a:ext>
            </a:extLst>
          </p:cNvPr>
          <p:cNvGrpSpPr/>
          <p:nvPr/>
        </p:nvGrpSpPr>
        <p:grpSpPr>
          <a:xfrm>
            <a:off x="4184374" y="1832012"/>
            <a:ext cx="5247861" cy="653586"/>
            <a:chOff x="973974" y="1820060"/>
            <a:chExt cx="5247861" cy="653586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88A20A36-EB8C-4AEF-ABD7-39C13D1943EA}"/>
                </a:ext>
              </a:extLst>
            </p:cNvPr>
            <p:cNvSpPr/>
            <p:nvPr/>
          </p:nvSpPr>
          <p:spPr>
            <a:xfrm rot="16200000">
              <a:off x="3458757" y="-289433"/>
              <a:ext cx="278296" cy="524786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D6849F-89C1-4D3B-B767-6641CD223E49}"/>
                </a:ext>
              </a:extLst>
            </p:cNvPr>
            <p:cNvSpPr txBox="1"/>
            <p:nvPr/>
          </p:nvSpPr>
          <p:spPr>
            <a:xfrm>
              <a:off x="2074090" y="1820060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Hit density small &amp; </a:t>
              </a:r>
              <a:r>
                <a:rPr lang="en-US" b="1" i="1" dirty="0">
                  <a:solidFill>
                    <a:schemeClr val="accent1"/>
                  </a:solidFill>
                </a:rPr>
                <a:t>decreasing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65780" cy="1356360"/>
          </a:xfrm>
        </p:spPr>
        <p:txBody>
          <a:bodyPr>
            <a:normAutofit/>
          </a:bodyPr>
          <a:lstStyle/>
          <a:p>
            <a:r>
              <a:rPr lang="en-US" sz="4000" dirty="0"/>
              <a:t>Improving LHD using additional object features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probability lets us easily add information!</a:t>
                </a:r>
              </a:p>
              <a:p>
                <a:endParaRPr lang="en-US" dirty="0"/>
              </a:p>
              <a:p>
                <a:r>
                  <a:rPr lang="en-US" dirty="0"/>
                  <a:t>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upon additional informative object features, e.g.,</a:t>
                </a:r>
              </a:p>
              <a:p>
                <a:pPr lvl="1"/>
                <a:endParaRPr lang="en-US" i="1" dirty="0"/>
              </a:p>
              <a:p>
                <a:pPr lvl="1"/>
                <a:r>
                  <a:rPr lang="en-US" i="1" dirty="0"/>
                  <a:t>Which app requested this object?</a:t>
                </a:r>
              </a:p>
              <a:p>
                <a:pPr lvl="1"/>
                <a:endParaRPr lang="en-US" i="1" dirty="0"/>
              </a:p>
              <a:p>
                <a:pPr lvl="1"/>
                <a:r>
                  <a:rPr lang="en-US" i="1" dirty="0"/>
                  <a:t>How long has this object taken to hit in the past?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Features inform decisions </a:t>
                </a:r>
                <a:r>
                  <a:rPr lang="en-US" dirty="0">
                    <a:sym typeface="Wingdings" panose="05000000000000000000" pitchFamily="2" charset="2"/>
                  </a:rPr>
                  <a:t> LHD </a:t>
                </a:r>
                <a:r>
                  <a:rPr lang="en-US" i="1" dirty="0">
                    <a:sym typeface="Wingdings" panose="05000000000000000000" pitchFamily="2" charset="2"/>
                  </a:rPr>
                  <a:t>learns</a:t>
                </a:r>
                <a:r>
                  <a:rPr lang="en-US" dirty="0">
                    <a:sym typeface="Wingdings" panose="05000000000000000000" pitchFamily="2" charset="2"/>
                  </a:rPr>
                  <a:t> the “right” policy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No hard-coded heuristics!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9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AE31ED-3609-47FC-A88F-BEE94FEA0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183" y="2057400"/>
            <a:ext cx="7104296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6194B-D0CD-4F6F-8627-AC5DF096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gets more hits than prior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978A4-5602-43D2-94E2-353995CB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B173A-6F64-415B-B3E7-C5492DE0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67" y="1698237"/>
            <a:ext cx="7042851" cy="462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5BE49F-CC87-4C47-B7CD-3447C4CEDFEF}"/>
              </a:ext>
            </a:extLst>
          </p:cNvPr>
          <p:cNvSpPr txBox="1"/>
          <p:nvPr/>
        </p:nvSpPr>
        <p:spPr>
          <a:xfrm>
            <a:off x="3041373" y="4452731"/>
            <a:ext cx="168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Lower is better!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67835C-DAFD-4F77-BBEB-83D7A41F10F8}"/>
              </a:ext>
            </a:extLst>
          </p:cNvPr>
          <p:cNvCxnSpPr>
            <a:cxnSpLocks/>
          </p:cNvCxnSpPr>
          <p:nvPr/>
        </p:nvCxnSpPr>
        <p:spPr>
          <a:xfrm flipV="1">
            <a:off x="3886199" y="4061572"/>
            <a:ext cx="288235" cy="3911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3D72CFF-1442-4845-9521-1C24FBED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199" y="2402386"/>
            <a:ext cx="562053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1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194B-D0CD-4F6F-8627-AC5DF096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gets more hits across many traces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1E6029-66E0-42A7-A0DC-07CA27240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40" y="1590260"/>
            <a:ext cx="11718234" cy="5267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978A4-5602-43D2-94E2-353995CB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0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Key-value cache is 100X faster than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795E-781C-4B29-875D-BBA6BE8FCDE8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82368" y="2303596"/>
            <a:ext cx="1676401" cy="769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17" b="1" dirty="0"/>
          </a:p>
        </p:txBody>
      </p:sp>
      <p:sp>
        <p:nvSpPr>
          <p:cNvPr id="6" name="Rectangle 5"/>
          <p:cNvSpPr/>
          <p:nvPr/>
        </p:nvSpPr>
        <p:spPr>
          <a:xfrm>
            <a:off x="3874848" y="2428636"/>
            <a:ext cx="1676401" cy="769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17" b="1" dirty="0"/>
          </a:p>
        </p:txBody>
      </p:sp>
      <p:sp>
        <p:nvSpPr>
          <p:cNvPr id="7" name="Rectangle 6"/>
          <p:cNvSpPr/>
          <p:nvPr/>
        </p:nvSpPr>
        <p:spPr>
          <a:xfrm>
            <a:off x="4010967" y="2532196"/>
            <a:ext cx="1676401" cy="769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17" b="1" dirty="0"/>
              <a:t>Web Server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20367" y="3309576"/>
            <a:ext cx="1227730" cy="975220"/>
          </a:xfrm>
          <a:prstGeom prst="straightConnector1">
            <a:avLst/>
          </a:prstGeom>
          <a:ln w="28575" cmpd="sng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78413" y="3298712"/>
            <a:ext cx="46955" cy="909885"/>
          </a:xfrm>
          <a:prstGeom prst="straightConnector1">
            <a:avLst/>
          </a:prstGeom>
          <a:ln w="28575" cmpd="sng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581229" y="3309576"/>
            <a:ext cx="2087339" cy="822820"/>
          </a:xfrm>
          <a:prstGeom prst="straightConnector1">
            <a:avLst/>
          </a:prstGeom>
          <a:ln w="28575" cmpd="sng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12" idx="1"/>
          </p:cNvCxnSpPr>
          <p:nvPr/>
        </p:nvCxnSpPr>
        <p:spPr>
          <a:xfrm>
            <a:off x="5687367" y="2917085"/>
            <a:ext cx="1752600" cy="70136"/>
          </a:xfrm>
          <a:prstGeom prst="straightConnector1">
            <a:avLst/>
          </a:prstGeom>
          <a:ln w="28575" cmpd="sng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8" descr="Image result for mysq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68" y="2379797"/>
            <a:ext cx="2733406" cy="12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767" y="4360996"/>
            <a:ext cx="2209800" cy="552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67" y="4360996"/>
            <a:ext cx="2209800" cy="552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67" y="4360996"/>
            <a:ext cx="2209800" cy="552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2968" y="5046796"/>
            <a:ext cx="100380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/>
              <a:t>100 µs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4611" y="3583498"/>
            <a:ext cx="92204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/>
              <a:t>10 </a:t>
            </a:r>
            <a:r>
              <a:rPr lang="en-US" sz="2400" dirty="0" err="1"/>
              <a:t>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17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ABF3-E739-4C53-841B-EB6C80E7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needs much less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8B0B2-937D-4728-8C35-DCDE71A5A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225" y="2057400"/>
            <a:ext cx="7724212" cy="4038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D6AFF-1DB2-4709-8B24-7E542155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2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78EE638-A7A1-4CBE-AC75-898065B5D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99" y="2959966"/>
            <a:ext cx="4372707" cy="3429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0B25B-2BE4-4195-A466-6C7B5E98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LHD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DBF0-B3D4-43F1-96F1-6FEC808D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049512" cy="4038600"/>
          </a:xfrm>
        </p:spPr>
        <p:txBody>
          <a:bodyPr/>
          <a:lstStyle/>
          <a:p>
            <a:r>
              <a:rPr lang="en-US" dirty="0"/>
              <a:t>Case study vs. </a:t>
            </a:r>
            <a:r>
              <a:rPr lang="en-US" dirty="0" err="1"/>
              <a:t>AdaptSize</a:t>
            </a:r>
            <a:r>
              <a:rPr lang="en-US" dirty="0"/>
              <a:t> [Berger et al, NSDI’17]</a:t>
            </a:r>
          </a:p>
          <a:p>
            <a:pPr lvl="1"/>
            <a:r>
              <a:rPr lang="en-US" dirty="0" err="1"/>
              <a:t>AdaptSize</a:t>
            </a:r>
            <a:r>
              <a:rPr lang="en-US" dirty="0"/>
              <a:t> improves LRU by bypassing most large objects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F1B03-FBE9-4301-A2B3-08BB71A4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703A8-9E43-4C40-BCEE-A8A4421426A9}"/>
              </a:ext>
            </a:extLst>
          </p:cNvPr>
          <p:cNvSpPr/>
          <p:nvPr/>
        </p:nvSpPr>
        <p:spPr>
          <a:xfrm>
            <a:off x="1288504" y="3068892"/>
            <a:ext cx="3801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LHD admits all objects </a:t>
            </a: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 more hits from big objects</a:t>
            </a:r>
          </a:p>
          <a:p>
            <a:endParaRPr lang="en-US" sz="2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LHD evicts big objects quickly  small objects survive longer  more hits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DAA97C-250D-409C-8DEA-01310F4C18C5}"/>
              </a:ext>
            </a:extLst>
          </p:cNvPr>
          <p:cNvGrpSpPr/>
          <p:nvPr/>
        </p:nvGrpSpPr>
        <p:grpSpPr>
          <a:xfrm>
            <a:off x="6995887" y="4918433"/>
            <a:ext cx="1759335" cy="458783"/>
            <a:chOff x="8488017" y="5096627"/>
            <a:chExt cx="1759335" cy="4587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443298-81C4-4676-B5F1-D3961E93A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88017" y="5098774"/>
              <a:ext cx="268357" cy="176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0639E9-EC4F-45BB-995B-297F33100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0956" y="5096627"/>
              <a:ext cx="238540" cy="1789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02D2DD-405E-46AF-8E38-1EBE81DD63AD}"/>
                </a:ext>
              </a:extLst>
            </p:cNvPr>
            <p:cNvSpPr txBox="1"/>
            <p:nvPr/>
          </p:nvSpPr>
          <p:spPr>
            <a:xfrm>
              <a:off x="8498155" y="518607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Smallest objects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56826A-ACFF-42C6-943F-D5B07145B93B}"/>
              </a:ext>
            </a:extLst>
          </p:cNvPr>
          <p:cNvGrpSpPr/>
          <p:nvPr/>
        </p:nvGrpSpPr>
        <p:grpSpPr>
          <a:xfrm>
            <a:off x="6450496" y="2647112"/>
            <a:ext cx="2169660" cy="722195"/>
            <a:chOff x="7898637" y="5514218"/>
            <a:chExt cx="2169660" cy="72219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43DD4B-7E4E-464B-8ECC-D66B9944D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8637" y="5747560"/>
              <a:ext cx="524658" cy="1359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A630390-BE39-4870-8F15-C22FFD41BB33}"/>
                </a:ext>
              </a:extLst>
            </p:cNvPr>
            <p:cNvCxnSpPr>
              <a:cxnSpLocks/>
            </p:cNvCxnSpPr>
            <p:nvPr/>
          </p:nvCxnSpPr>
          <p:spPr>
            <a:xfrm>
              <a:off x="9429263" y="5883550"/>
              <a:ext cx="102364" cy="352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B38AE4-42C4-4485-8396-A5E2BD5BE773}"/>
                </a:ext>
              </a:extLst>
            </p:cNvPr>
            <p:cNvSpPr txBox="1"/>
            <p:nvPr/>
          </p:nvSpPr>
          <p:spPr>
            <a:xfrm>
              <a:off x="8423295" y="5514218"/>
              <a:ext cx="1645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Biggest objects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86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RankCache</a:t>
            </a:r>
            <a:r>
              <a:rPr lang="en-US" dirty="0"/>
              <a:t>: Translating Theory to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0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078AF8-D630-47BC-95E3-655F12B8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D4F578D-974E-46B7-BE3C-C9EAD3819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Prior complex policies require complex data structures</a:t>
                </a:r>
              </a:p>
              <a:p>
                <a:r>
                  <a:rPr lang="en-US" dirty="0"/>
                  <a:t>Synchronization </a:t>
                </a:r>
                <a:r>
                  <a:rPr lang="en-US" dirty="0">
                    <a:sym typeface="Wingdings" panose="05000000000000000000" pitchFamily="2" charset="2"/>
                  </a:rPr>
                  <a:t> poor scalability  unacceptable request throughput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Policies like GDSF require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/>
                  <a:t> heaps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LRU is sometimes too slow because of synchronization</a:t>
                </a:r>
              </a:p>
              <a:p>
                <a:r>
                  <a:rPr lang="en-US" dirty="0"/>
                  <a:t>Many key-value systems approximate LRU with CLOCK / FIFO</a:t>
                </a:r>
              </a:p>
              <a:p>
                <a:pPr lvl="1"/>
                <a:r>
                  <a:rPr lang="en-US" dirty="0"/>
                  <a:t>MemC3 [Fan, NSDI ‘13], MICA [Lim, NSDI ‘14]…</a:t>
                </a:r>
              </a:p>
              <a:p>
                <a:endParaRPr lang="en-US" dirty="0"/>
              </a:p>
              <a:p>
                <a:r>
                  <a:rPr lang="en-US" i="1" dirty="0"/>
                  <a:t>Can LHD achieve similar request throughput to production systems?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D4F578D-974E-46B7-BE3C-C9EAD3819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EDE0F-8B96-4479-8886-9C8B5E53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2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893B-2B4D-47B0-BF87-E8153114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RankCache</a:t>
            </a:r>
            <a:r>
              <a:rPr lang="en-US" dirty="0"/>
              <a:t> makes LHD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75ED7-2668-4DA1-B3B1-9FD861D2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en-US" sz="3200" dirty="0"/>
              <a:t>Track information approximately (</a:t>
            </a:r>
            <a:r>
              <a:rPr lang="en-US" sz="3200" dirty="0" err="1"/>
              <a:t>eg</a:t>
            </a:r>
            <a:r>
              <a:rPr lang="en-US" sz="3200" dirty="0"/>
              <a:t>, coarsen ages)</a:t>
            </a:r>
          </a:p>
          <a:p>
            <a:pPr marL="502920" indent="-457200">
              <a:buAutoNum type="arabicPeriod"/>
            </a:pPr>
            <a:endParaRPr lang="en-US" sz="3200" dirty="0"/>
          </a:p>
          <a:p>
            <a:pPr marL="502920" indent="-457200">
              <a:buAutoNum type="arabicPeriod"/>
            </a:pPr>
            <a:r>
              <a:rPr lang="en-US" sz="3200" dirty="0"/>
              <a:t>Precompute HD as table indexed by age &amp; app id &amp; </a:t>
            </a:r>
            <a:r>
              <a:rPr lang="en-US" sz="3200" dirty="0" err="1"/>
              <a:t>etc</a:t>
            </a:r>
            <a:endParaRPr lang="en-US" sz="3200" dirty="0"/>
          </a:p>
          <a:p>
            <a:pPr marL="502920" indent="-457200">
              <a:buAutoNum type="arabicPeriod"/>
            </a:pPr>
            <a:endParaRPr lang="en-US" sz="3200" dirty="0"/>
          </a:p>
          <a:p>
            <a:pPr marL="502920" indent="-457200">
              <a:buAutoNum type="arabicPeriod"/>
            </a:pPr>
            <a:r>
              <a:rPr lang="en-US" sz="3200" dirty="0"/>
              <a:t>Randomly sample objects to find victim</a:t>
            </a:r>
          </a:p>
          <a:p>
            <a:pPr lvl="1"/>
            <a:r>
              <a:rPr lang="en-US" sz="2200" dirty="0"/>
              <a:t>Similar to </a:t>
            </a:r>
            <a:r>
              <a:rPr lang="en-US" sz="2200" dirty="0" err="1"/>
              <a:t>Redis</a:t>
            </a:r>
            <a:r>
              <a:rPr lang="en-US" sz="2200" dirty="0"/>
              <a:t>, </a:t>
            </a:r>
            <a:r>
              <a:rPr lang="en-US" sz="2200" dirty="0" err="1"/>
              <a:t>Memshare</a:t>
            </a:r>
            <a:r>
              <a:rPr lang="en-US" sz="2200" dirty="0"/>
              <a:t> [Cidon, ATC ‘17], [</a:t>
            </a:r>
            <a:r>
              <a:rPr lang="en-US" sz="2200" dirty="0" err="1"/>
              <a:t>Psounis</a:t>
            </a:r>
            <a:r>
              <a:rPr lang="en-US" sz="2200" dirty="0"/>
              <a:t>, INFOCOM ’01], </a:t>
            </a:r>
          </a:p>
          <a:p>
            <a:pPr marL="731520" lvl="1" indent="-457200">
              <a:buAutoNum type="arabicPeriod"/>
            </a:pPr>
            <a:endParaRPr lang="en-US" sz="3000" dirty="0"/>
          </a:p>
          <a:p>
            <a:pPr marL="502920" indent="-457200">
              <a:buAutoNum type="arabicPeriod"/>
            </a:pPr>
            <a:r>
              <a:rPr lang="en-US" sz="3200" dirty="0"/>
              <a:t>Tolerate rare races in eviction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3B51A-2380-4B9A-AC8E-927A7B23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8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CBDB-C89F-443E-AA65-E789E673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hits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883F-2402-4242-80F3-D68452B9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Metadata updated locally  no global data structure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Same scalability benefits as CLOCK, FIFO vs. LRU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885C-B8CC-48A9-971F-F5367647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A9B7D-A23F-407B-BB3C-EB5DFE6F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evictions fast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7972CD-750A-4B77-A63A-A38FD5F5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sz="2800" dirty="0"/>
              <a:t>No global synchronization </a:t>
            </a:r>
            <a:r>
              <a:rPr lang="en-US" sz="2800" dirty="0">
                <a:sym typeface="Wingdings" panose="05000000000000000000" pitchFamily="2" charset="2"/>
              </a:rPr>
              <a:t> Great scalability!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(Even better than CLOCK/FIFO!)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31901-677D-4325-9EF1-7FB0752F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CAFC96C3-2627-4F8E-A56C-110B574C80C7}"/>
              </a:ext>
            </a:extLst>
          </p:cNvPr>
          <p:cNvGrpSpPr>
            <a:grpSpLocks/>
          </p:cNvGrpSpPr>
          <p:nvPr/>
        </p:nvGrpSpPr>
        <p:grpSpPr bwMode="auto">
          <a:xfrm>
            <a:off x="5136312" y="3033736"/>
            <a:ext cx="765175" cy="3206750"/>
            <a:chOff x="4037611" y="1240971"/>
            <a:chExt cx="765959" cy="320633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85AB070-E4CF-44BC-8223-2442AD0F4F3C}"/>
                </a:ext>
              </a:extLst>
            </p:cNvPr>
            <p:cNvSpPr/>
            <p:nvPr/>
          </p:nvSpPr>
          <p:spPr>
            <a:xfrm>
              <a:off x="4037611" y="1240971"/>
              <a:ext cx="765959" cy="3206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66511E-09DD-4433-9330-EBB07EEBC3A6}"/>
                </a:ext>
              </a:extLst>
            </p:cNvPr>
            <p:cNvSpPr/>
            <p:nvPr/>
          </p:nvSpPr>
          <p:spPr>
            <a:xfrm>
              <a:off x="4088463" y="1294939"/>
              <a:ext cx="664255" cy="622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EE2B2C-D8F8-4188-BE3D-D648B30A4CF6}"/>
                </a:ext>
              </a:extLst>
            </p:cNvPr>
            <p:cNvSpPr/>
            <p:nvPr/>
          </p:nvSpPr>
          <p:spPr>
            <a:xfrm>
              <a:off x="4088463" y="1971127"/>
              <a:ext cx="664255" cy="38571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F98675-CB77-4B2D-BC0B-7B970B6747AF}"/>
                </a:ext>
              </a:extLst>
            </p:cNvPr>
            <p:cNvSpPr/>
            <p:nvPr/>
          </p:nvSpPr>
          <p:spPr>
            <a:xfrm>
              <a:off x="4088463" y="2410809"/>
              <a:ext cx="664255" cy="2380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11D43FC-0997-44A1-8C51-18580F1F0FAA}"/>
                </a:ext>
              </a:extLst>
            </p:cNvPr>
            <p:cNvSpPr/>
            <p:nvPr/>
          </p:nvSpPr>
          <p:spPr>
            <a:xfrm>
              <a:off x="4088463" y="2701283"/>
              <a:ext cx="664255" cy="56507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BF9556-A739-4439-96A2-86D3C7A6B2CE}"/>
                </a:ext>
              </a:extLst>
            </p:cNvPr>
            <p:cNvSpPr/>
            <p:nvPr/>
          </p:nvSpPr>
          <p:spPr>
            <a:xfrm>
              <a:off x="4088463" y="3318742"/>
              <a:ext cx="664255" cy="2920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0E5230-00D8-4C03-A8CA-EDB799A6C3FC}"/>
                </a:ext>
              </a:extLst>
            </p:cNvPr>
            <p:cNvSpPr/>
            <p:nvPr/>
          </p:nvSpPr>
          <p:spPr>
            <a:xfrm>
              <a:off x="4088463" y="3663185"/>
              <a:ext cx="664255" cy="4460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F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BBC649-C091-4FCE-94E6-305FE8C51729}"/>
                </a:ext>
              </a:extLst>
            </p:cNvPr>
            <p:cNvSpPr/>
            <p:nvPr/>
          </p:nvSpPr>
          <p:spPr>
            <a:xfrm>
              <a:off x="4088463" y="4161596"/>
              <a:ext cx="664255" cy="23174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</a:t>
              </a:r>
            </a:p>
          </p:txBody>
        </p:sp>
      </p:grpSp>
      <p:sp>
        <p:nvSpPr>
          <p:cNvPr id="51" name="Explosion 1 13">
            <a:extLst>
              <a:ext uri="{FF2B5EF4-FFF2-40B4-BE49-F238E27FC236}">
                <a16:creationId xmlns:a16="http://schemas.microsoft.com/office/drawing/2014/main" id="{B1F26FF9-943E-433D-AD91-2174E12F04AF}"/>
              </a:ext>
            </a:extLst>
          </p:cNvPr>
          <p:cNvSpPr/>
          <p:nvPr/>
        </p:nvSpPr>
        <p:spPr>
          <a:xfrm>
            <a:off x="1423149" y="4087836"/>
            <a:ext cx="1289050" cy="1098550"/>
          </a:xfrm>
          <a:prstGeom prst="irregularSeal1">
            <a:avLst/>
          </a:prstGeom>
          <a:solidFill>
            <a:srgbClr val="C00000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Miss!</a:t>
            </a:r>
          </a:p>
        </p:txBody>
      </p:sp>
      <p:pic>
        <p:nvPicPr>
          <p:cNvPr id="52" name="Picture 2" descr="Image result for die clipart">
            <a:extLst>
              <a:ext uri="{FF2B5EF4-FFF2-40B4-BE49-F238E27FC236}">
                <a16:creationId xmlns:a16="http://schemas.microsoft.com/office/drawing/2014/main" id="{2BED06DA-0854-4295-A403-156DCBDC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24" y="4059261"/>
            <a:ext cx="12033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5">
            <a:extLst>
              <a:ext uri="{FF2B5EF4-FFF2-40B4-BE49-F238E27FC236}">
                <a16:creationId xmlns:a16="http://schemas.microsoft.com/office/drawing/2014/main" id="{165368C2-E122-4D50-A0C0-DCC530FB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587" y="3311549"/>
            <a:ext cx="87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Sample</a:t>
            </a:r>
            <a:br>
              <a:rPr lang="en-US" altLang="en-US" sz="1800"/>
            </a:br>
            <a:r>
              <a:rPr lang="en-US" altLang="en-US" sz="1800"/>
              <a:t>objects</a:t>
            </a:r>
          </a:p>
        </p:txBody>
      </p:sp>
      <p:sp>
        <p:nvSpPr>
          <p:cNvPr id="54" name="Right Arrow 16">
            <a:extLst>
              <a:ext uri="{FF2B5EF4-FFF2-40B4-BE49-F238E27FC236}">
                <a16:creationId xmlns:a16="http://schemas.microsoft.com/office/drawing/2014/main" id="{1369E0D5-5FED-41E6-B26F-6AA4274BD358}"/>
              </a:ext>
            </a:extLst>
          </p:cNvPr>
          <p:cNvSpPr/>
          <p:nvPr/>
        </p:nvSpPr>
        <p:spPr>
          <a:xfrm>
            <a:off x="2748712" y="4470424"/>
            <a:ext cx="481012" cy="336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ight Arrow 18">
            <a:extLst>
              <a:ext uri="{FF2B5EF4-FFF2-40B4-BE49-F238E27FC236}">
                <a16:creationId xmlns:a16="http://schemas.microsoft.com/office/drawing/2014/main" id="{8DC4E07A-9996-4E9E-9C64-9B91071B40CD}"/>
              </a:ext>
            </a:extLst>
          </p:cNvPr>
          <p:cNvSpPr/>
          <p:nvPr/>
        </p:nvSpPr>
        <p:spPr>
          <a:xfrm>
            <a:off x="4563224" y="4468836"/>
            <a:ext cx="481013" cy="336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ight Arrow 19">
            <a:extLst>
              <a:ext uri="{FF2B5EF4-FFF2-40B4-BE49-F238E27FC236}">
                <a16:creationId xmlns:a16="http://schemas.microsoft.com/office/drawing/2014/main" id="{0F667F8C-E93D-449C-8316-638CEC8CC9B2}"/>
              </a:ext>
            </a:extLst>
          </p:cNvPr>
          <p:cNvSpPr/>
          <p:nvPr/>
        </p:nvSpPr>
        <p:spPr>
          <a:xfrm>
            <a:off x="5993562" y="3232174"/>
            <a:ext cx="481012" cy="33496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ight Arrow 20">
            <a:extLst>
              <a:ext uri="{FF2B5EF4-FFF2-40B4-BE49-F238E27FC236}">
                <a16:creationId xmlns:a16="http://schemas.microsoft.com/office/drawing/2014/main" id="{17292F0F-5651-4500-8883-387E83AC70D2}"/>
              </a:ext>
            </a:extLst>
          </p:cNvPr>
          <p:cNvSpPr/>
          <p:nvPr/>
        </p:nvSpPr>
        <p:spPr>
          <a:xfrm>
            <a:off x="5993562" y="4154511"/>
            <a:ext cx="481012" cy="336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ight Arrow 21">
            <a:extLst>
              <a:ext uri="{FF2B5EF4-FFF2-40B4-BE49-F238E27FC236}">
                <a16:creationId xmlns:a16="http://schemas.microsoft.com/office/drawing/2014/main" id="{897AE89F-F94A-4AED-854B-ABE9A499575D}"/>
              </a:ext>
            </a:extLst>
          </p:cNvPr>
          <p:cNvSpPr/>
          <p:nvPr/>
        </p:nvSpPr>
        <p:spPr>
          <a:xfrm>
            <a:off x="5993562" y="5089549"/>
            <a:ext cx="481012" cy="336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ight Arrow 22">
            <a:extLst>
              <a:ext uri="{FF2B5EF4-FFF2-40B4-BE49-F238E27FC236}">
                <a16:creationId xmlns:a16="http://schemas.microsoft.com/office/drawing/2014/main" id="{42A6701B-016E-4C4B-89E9-79C2B8B4D60B}"/>
              </a:ext>
            </a:extLst>
          </p:cNvPr>
          <p:cNvSpPr/>
          <p:nvPr/>
        </p:nvSpPr>
        <p:spPr>
          <a:xfrm>
            <a:off x="5993562" y="5511824"/>
            <a:ext cx="481012" cy="33496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B99B642-CFD8-4E66-AF7E-133797E9A9EB}"/>
              </a:ext>
            </a:extLst>
          </p:cNvPr>
          <p:cNvCxnSpPr/>
          <p:nvPr/>
        </p:nvCxnSpPr>
        <p:spPr>
          <a:xfrm flipH="1" flipV="1">
            <a:off x="6831762" y="3957661"/>
            <a:ext cx="0" cy="1300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0B9DA2-ECFD-41B9-9E0F-D65DD2394ADE}"/>
              </a:ext>
            </a:extLst>
          </p:cNvPr>
          <p:cNvCxnSpPr/>
          <p:nvPr/>
        </p:nvCxnSpPr>
        <p:spPr>
          <a:xfrm>
            <a:off x="6831762" y="5257824"/>
            <a:ext cx="155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28">
            <a:extLst>
              <a:ext uri="{FF2B5EF4-FFF2-40B4-BE49-F238E27FC236}">
                <a16:creationId xmlns:a16="http://schemas.microsoft.com/office/drawing/2014/main" id="{E7DF02F7-C9C4-478B-B735-5255DA2633A0}"/>
              </a:ext>
            </a:extLst>
          </p:cNvPr>
          <p:cNvSpPr/>
          <p:nvPr/>
        </p:nvSpPr>
        <p:spPr>
          <a:xfrm>
            <a:off x="6831762" y="4203724"/>
            <a:ext cx="1562100" cy="855662"/>
          </a:xfrm>
          <a:custGeom>
            <a:avLst/>
            <a:gdLst>
              <a:gd name="connsiteX0" fmla="*/ 0 w 1561605"/>
              <a:gd name="connsiteY0" fmla="*/ 279117 h 528796"/>
              <a:gd name="connsiteX1" fmla="*/ 130628 w 1561605"/>
              <a:gd name="connsiteY1" fmla="*/ 46 h 528796"/>
              <a:gd name="connsiteX2" fmla="*/ 433449 w 1561605"/>
              <a:gd name="connsiteY2" fmla="*/ 296930 h 528796"/>
              <a:gd name="connsiteX3" fmla="*/ 748145 w 1561605"/>
              <a:gd name="connsiteY3" fmla="*/ 528498 h 528796"/>
              <a:gd name="connsiteX4" fmla="*/ 926275 w 1561605"/>
              <a:gd name="connsiteY4" fmla="*/ 249428 h 528796"/>
              <a:gd name="connsiteX5" fmla="*/ 1229096 w 1561605"/>
              <a:gd name="connsiteY5" fmla="*/ 403807 h 528796"/>
              <a:gd name="connsiteX6" fmla="*/ 1561605 w 1561605"/>
              <a:gd name="connsiteY6" fmla="*/ 391932 h 52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1605" h="528796">
                <a:moveTo>
                  <a:pt x="0" y="279117"/>
                </a:moveTo>
                <a:cubicBezTo>
                  <a:pt x="29193" y="138097"/>
                  <a:pt x="58387" y="-2923"/>
                  <a:pt x="130628" y="46"/>
                </a:cubicBezTo>
                <a:cubicBezTo>
                  <a:pt x="202869" y="3015"/>
                  <a:pt x="330530" y="208855"/>
                  <a:pt x="433449" y="296930"/>
                </a:cubicBezTo>
                <a:cubicBezTo>
                  <a:pt x="536368" y="385005"/>
                  <a:pt x="666007" y="536415"/>
                  <a:pt x="748145" y="528498"/>
                </a:cubicBezTo>
                <a:cubicBezTo>
                  <a:pt x="830283" y="520581"/>
                  <a:pt x="846117" y="270210"/>
                  <a:pt x="926275" y="249428"/>
                </a:cubicBezTo>
                <a:cubicBezTo>
                  <a:pt x="1006433" y="228646"/>
                  <a:pt x="1123208" y="380056"/>
                  <a:pt x="1229096" y="403807"/>
                </a:cubicBezTo>
                <a:cubicBezTo>
                  <a:pt x="1334984" y="427558"/>
                  <a:pt x="1448294" y="409745"/>
                  <a:pt x="1561605" y="39193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A54B17-558D-4FE5-9AA0-6141F75FE1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6997" y="3589311"/>
            <a:ext cx="590546" cy="276999"/>
          </a:xfrm>
          <a:prstGeom prst="rect">
            <a:avLst/>
          </a:prstGeom>
          <a:blipFill>
            <a:blip r:embed="rId3"/>
            <a:stretch>
              <a:fillRect l="-1042" t="-2222" b="-177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F70E766-F805-4834-A5D7-5F7EC7835046}"/>
              </a:ext>
            </a:extLst>
          </p:cNvPr>
          <p:cNvSpPr/>
          <p:nvPr/>
        </p:nvSpPr>
        <p:spPr>
          <a:xfrm>
            <a:off x="7054012" y="4295799"/>
            <a:ext cx="90487" cy="904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F54368-8173-4C6A-B0D5-D75266BE109B}"/>
              </a:ext>
            </a:extLst>
          </p:cNvPr>
          <p:cNvSpPr/>
          <p:nvPr/>
        </p:nvSpPr>
        <p:spPr>
          <a:xfrm>
            <a:off x="7484224" y="5003824"/>
            <a:ext cx="88900" cy="90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8600302-CDC4-4A68-9F30-8F964CB2B32A}"/>
              </a:ext>
            </a:extLst>
          </p:cNvPr>
          <p:cNvSpPr/>
          <p:nvPr/>
        </p:nvSpPr>
        <p:spPr>
          <a:xfrm>
            <a:off x="7781087" y="4594249"/>
            <a:ext cx="88900" cy="904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B2DE567-DCA7-4233-A258-125578696029}"/>
              </a:ext>
            </a:extLst>
          </p:cNvPr>
          <p:cNvSpPr/>
          <p:nvPr/>
        </p:nvSpPr>
        <p:spPr>
          <a:xfrm>
            <a:off x="7917612" y="4732361"/>
            <a:ext cx="88900" cy="904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3EF7751-4904-413B-BA91-84E8FFE35096}"/>
              </a:ext>
            </a:extLst>
          </p:cNvPr>
          <p:cNvSpPr txBox="1"/>
          <p:nvPr/>
        </p:nvSpPr>
        <p:spPr>
          <a:xfrm>
            <a:off x="7031787" y="3964011"/>
            <a:ext cx="36988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</a:t>
            </a:r>
          </a:p>
        </p:txBody>
      </p:sp>
      <p:sp>
        <p:nvSpPr>
          <p:cNvPr id="69" name="TextBox 37">
            <a:extLst>
              <a:ext uri="{FF2B5EF4-FFF2-40B4-BE49-F238E27FC236}">
                <a16:creationId xmlns:a16="http://schemas.microsoft.com/office/drawing/2014/main" id="{01614E6B-3C12-4ABF-B716-C325DBE04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812" y="4257699"/>
            <a:ext cx="34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79BA45-75F9-45BD-AD22-899BC4C0622F}"/>
              </a:ext>
            </a:extLst>
          </p:cNvPr>
          <p:cNvSpPr txBox="1"/>
          <p:nvPr/>
        </p:nvSpPr>
        <p:spPr>
          <a:xfrm>
            <a:off x="7922374" y="4421211"/>
            <a:ext cx="3254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/>
                </a:solidFill>
                <a:latin typeface="+mn-lt"/>
              </a:rPr>
              <a:t>F</a:t>
            </a:r>
          </a:p>
        </p:txBody>
      </p:sp>
      <p:sp>
        <p:nvSpPr>
          <p:cNvPr id="71" name="TextBox 39">
            <a:extLst>
              <a:ext uri="{FF2B5EF4-FFF2-40B4-BE49-F238E27FC236}">
                <a16:creationId xmlns:a16="http://schemas.microsoft.com/office/drawing/2014/main" id="{D38730BC-AD0D-43EF-9475-38CD789D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149" y="4889524"/>
            <a:ext cx="334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72" name="TextBox 40">
            <a:extLst>
              <a:ext uri="{FF2B5EF4-FFF2-40B4-BE49-F238E27FC236}">
                <a16:creationId xmlns:a16="http://schemas.microsoft.com/office/drawing/2014/main" id="{E92D4FC2-5CE3-48E7-82E3-0AE22A45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226" y="3309250"/>
            <a:ext cx="1911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Lookup hit density</a:t>
            </a:r>
            <a:br>
              <a:rPr lang="en-US" altLang="en-US" sz="1800" dirty="0"/>
            </a:br>
            <a:r>
              <a:rPr lang="en-US" altLang="en-US" sz="1800" dirty="0"/>
              <a:t>(pre-computed)</a:t>
            </a:r>
          </a:p>
        </p:txBody>
      </p:sp>
      <p:sp>
        <p:nvSpPr>
          <p:cNvPr id="73" name="Right Arrow 41">
            <a:extLst>
              <a:ext uri="{FF2B5EF4-FFF2-40B4-BE49-F238E27FC236}">
                <a16:creationId xmlns:a16="http://schemas.microsoft.com/office/drawing/2014/main" id="{534D2064-678F-4AEB-A4E4-48616BA956CB}"/>
              </a:ext>
            </a:extLst>
          </p:cNvPr>
          <p:cNvSpPr/>
          <p:nvPr/>
        </p:nvSpPr>
        <p:spPr>
          <a:xfrm>
            <a:off x="8514512" y="4468836"/>
            <a:ext cx="481012" cy="336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8FD6456E-0CC2-49FD-A2F2-01A84EC2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524" y="4340249"/>
            <a:ext cx="126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/>
              <a:t>Evict </a:t>
            </a:r>
            <a:r>
              <a:rPr lang="en-US" altLang="en-US" sz="3200" b="1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75" name="Curved Down Arrow 43">
            <a:extLst>
              <a:ext uri="{FF2B5EF4-FFF2-40B4-BE49-F238E27FC236}">
                <a16:creationId xmlns:a16="http://schemas.microsoft.com/office/drawing/2014/main" id="{0750C405-6232-43A1-95C4-8E759321C7C5}"/>
              </a:ext>
            </a:extLst>
          </p:cNvPr>
          <p:cNvSpPr/>
          <p:nvPr/>
        </p:nvSpPr>
        <p:spPr>
          <a:xfrm rot="10800000">
            <a:off x="3401174" y="5534049"/>
            <a:ext cx="5699125" cy="1003300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0F312D-D642-4B4E-97A1-0456D64943F6}"/>
              </a:ext>
            </a:extLst>
          </p:cNvPr>
          <p:cNvSpPr txBox="1"/>
          <p:nvPr/>
        </p:nvSpPr>
        <p:spPr>
          <a:xfrm rot="20738074">
            <a:off x="6269022" y="5928820"/>
            <a:ext cx="239071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Repeat if race detected</a:t>
            </a:r>
          </a:p>
        </p:txBody>
      </p:sp>
    </p:spTree>
    <p:extLst>
      <p:ext uri="{BB962C8B-B14F-4D97-AF65-F5344CB8AC3E}">
        <p14:creationId xmlns:p14="http://schemas.microsoft.com/office/powerpoint/2010/main" val="34068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A083-AE8B-4AFA-9233-B786EE3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358D-3C97-4222-9DD1-5100973F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065520" cy="4038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Many key-value caches use slab allocators (</a:t>
            </a:r>
            <a:r>
              <a:rPr lang="en-US" sz="2400" dirty="0" err="1"/>
              <a:t>eg</a:t>
            </a:r>
            <a:r>
              <a:rPr lang="en-US" sz="2400" dirty="0"/>
              <a:t>, </a:t>
            </a:r>
            <a:r>
              <a:rPr lang="en-US" sz="2400" dirty="0" err="1"/>
              <a:t>memcached</a:t>
            </a:r>
            <a:r>
              <a:rPr lang="en-US" sz="2400" dirty="0"/>
              <a:t>)</a:t>
            </a:r>
          </a:p>
          <a:p>
            <a:r>
              <a:rPr lang="en-US" sz="2400" dirty="0"/>
              <a:t>Bounded fragmentation &amp; fast</a:t>
            </a:r>
          </a:p>
          <a:p>
            <a:r>
              <a:rPr lang="en-US" sz="2400" dirty="0"/>
              <a:t>…But no global eviction policy </a:t>
            </a:r>
            <a:r>
              <a:rPr lang="en-US" sz="2400" dirty="0">
                <a:sym typeface="Wingdings" panose="05000000000000000000" pitchFamily="2" charset="2"/>
              </a:rPr>
              <a:t> poor hit ratio</a:t>
            </a:r>
          </a:p>
          <a:p>
            <a:r>
              <a:rPr lang="en-US" sz="2400" dirty="0">
                <a:sym typeface="Wingdings" panose="05000000000000000000" pitchFamily="2" charset="2"/>
              </a:rPr>
              <a:t>Strategy: balance </a:t>
            </a:r>
            <a:r>
              <a:rPr lang="en-US" sz="2400" b="1" dirty="0">
                <a:sym typeface="Wingdings" panose="05000000000000000000" pitchFamily="2" charset="2"/>
              </a:rPr>
              <a:t>victim hit density</a:t>
            </a:r>
            <a:r>
              <a:rPr lang="en-US" sz="2400" dirty="0">
                <a:sym typeface="Wingdings" panose="05000000000000000000" pitchFamily="2" charset="2"/>
              </a:rPr>
              <a:t> across slab classes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Similar to Cliffhanger [Cidon, NSDI’16] and GD-Wheel [Li, EuroSys’15]</a:t>
            </a:r>
          </a:p>
          <a:p>
            <a:r>
              <a:rPr lang="en-US" sz="2400" dirty="0">
                <a:sym typeface="Wingdings" panose="05000000000000000000" pitchFamily="2" charset="2"/>
              </a:rPr>
              <a:t>Slab classes incur negligible impact on hit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1DB4-1B27-4D20-8DBE-E15E3B37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1648B-4A05-BE48-849C-C82EC5F3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85" y="2057400"/>
            <a:ext cx="4575252" cy="40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9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394047-0EDB-4CA0-AA77-ACC96783A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656" y="1644583"/>
            <a:ext cx="9070847" cy="49797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4726-0DF4-4C52-A3A5-1F84469A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4C6AC-D1CB-4403-8353-AC3135DAC534}"/>
              </a:ext>
            </a:extLst>
          </p:cNvPr>
          <p:cNvSpPr/>
          <p:nvPr/>
        </p:nvSpPr>
        <p:spPr>
          <a:xfrm rot="21062162">
            <a:off x="2430793" y="4703159"/>
            <a:ext cx="3704582" cy="521705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3E48B-BDFE-4C4E-8A51-DFFB74D3BED7}"/>
              </a:ext>
            </a:extLst>
          </p:cNvPr>
          <p:cNvSpPr txBox="1"/>
          <p:nvPr/>
        </p:nvSpPr>
        <p:spPr>
          <a:xfrm>
            <a:off x="1222513" y="5882669"/>
            <a:ext cx="565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CLOCK doesn’t scale when there are even a few misses!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74772C-E7A3-471A-9A61-729BECE5A665}"/>
              </a:ext>
            </a:extLst>
          </p:cNvPr>
          <p:cNvSpPr/>
          <p:nvPr/>
        </p:nvSpPr>
        <p:spPr>
          <a:xfrm rot="20197200">
            <a:off x="2070589" y="4403523"/>
            <a:ext cx="3995034" cy="521705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88B82E-ADE4-4112-AB15-F0ACAEADC984}"/>
              </a:ext>
            </a:extLst>
          </p:cNvPr>
          <p:cNvSpPr/>
          <p:nvPr/>
        </p:nvSpPr>
        <p:spPr>
          <a:xfrm rot="20197200">
            <a:off x="6649102" y="4156881"/>
            <a:ext cx="3995034" cy="521705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48C5A-FA0E-4714-8DBE-C675118D4F98}"/>
              </a:ext>
            </a:extLst>
          </p:cNvPr>
          <p:cNvSpPr txBox="1"/>
          <p:nvPr/>
        </p:nvSpPr>
        <p:spPr>
          <a:xfrm>
            <a:off x="7095397" y="5882669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RankCache</a:t>
            </a:r>
            <a:r>
              <a:rPr lang="en-US" b="1" dirty="0">
                <a:solidFill>
                  <a:srgbClr val="C00000"/>
                </a:solidFill>
              </a:rPr>
              <a:t> scales well with or without misses!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2D8CD1-F9B8-45A4-88F3-DC96228B7BA2}"/>
              </a:ext>
            </a:extLst>
          </p:cNvPr>
          <p:cNvSpPr/>
          <p:nvPr/>
        </p:nvSpPr>
        <p:spPr>
          <a:xfrm>
            <a:off x="6730612" y="5024012"/>
            <a:ext cx="3995034" cy="521705"/>
          </a:xfrm>
          <a:prstGeom prst="ellipse">
            <a:avLst/>
          </a:prstGeom>
          <a:noFill/>
          <a:ln w="76200">
            <a:solidFill>
              <a:srgbClr val="CB7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4D241-BA8B-44A2-9ECC-23C2EF1DDE04}"/>
              </a:ext>
            </a:extLst>
          </p:cNvPr>
          <p:cNvSpPr txBox="1"/>
          <p:nvPr/>
        </p:nvSpPr>
        <p:spPr>
          <a:xfrm>
            <a:off x="9271422" y="2498806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B77A6"/>
                </a:solidFill>
              </a:rPr>
              <a:t>GDSF &amp; </a:t>
            </a:r>
            <a:r>
              <a:rPr lang="en-US" b="1" dirty="0">
                <a:solidFill>
                  <a:srgbClr val="D55E00"/>
                </a:solidFill>
              </a:rPr>
              <a:t>LRU</a:t>
            </a:r>
            <a:r>
              <a:rPr lang="en-US" b="1" dirty="0">
                <a:solidFill>
                  <a:srgbClr val="CB77A6"/>
                </a:solidFill>
              </a:rPr>
              <a:t> don’t scale!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5B949-34B3-4769-BDF2-71A97CB53449}"/>
              </a:ext>
            </a:extLst>
          </p:cNvPr>
          <p:cNvGrpSpPr/>
          <p:nvPr/>
        </p:nvGrpSpPr>
        <p:grpSpPr>
          <a:xfrm>
            <a:off x="212431" y="1920349"/>
            <a:ext cx="2719612" cy="646331"/>
            <a:chOff x="282005" y="1909218"/>
            <a:chExt cx="2719612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5291B8-D485-416B-AEA6-18E6E097F082}"/>
                </a:ext>
              </a:extLst>
            </p:cNvPr>
            <p:cNvSpPr txBox="1"/>
            <p:nvPr/>
          </p:nvSpPr>
          <p:spPr>
            <a:xfrm>
              <a:off x="282005" y="1909218"/>
              <a:ext cx="2461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Optimization we don’t have time to talk about!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828F15F-57C3-4648-979A-8D0E258C25DE}"/>
                </a:ext>
              </a:extLst>
            </p:cNvPr>
            <p:cNvCxnSpPr>
              <a:stCxn id="14" idx="3"/>
            </p:cNvCxnSpPr>
            <p:nvPr/>
          </p:nvCxnSpPr>
          <p:spPr>
            <a:xfrm flipV="1">
              <a:off x="2743198" y="2226365"/>
              <a:ext cx="258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CAFC14-AF41-400D-9AEF-9E689707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Serial bottlenecks dominate </a:t>
            </a:r>
            <a:r>
              <a:rPr lang="en-US" dirty="0">
                <a:sym typeface="Wingdings" panose="05000000000000000000" pitchFamily="2" charset="2"/>
              </a:rPr>
              <a:t> LHD best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C840-CC30-9E45-B964-A5D4565C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5AD3-4414-E240-862F-E469B9F5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Using conditional probabilities for eviction policies in CPU caches</a:t>
            </a:r>
          </a:p>
          <a:p>
            <a:pPr lvl="1"/>
            <a:r>
              <a:rPr lang="en-US" sz="2200" dirty="0"/>
              <a:t>EVA [Beckmann, HPCA ‘16, ’17]</a:t>
            </a:r>
          </a:p>
          <a:p>
            <a:pPr lvl="1"/>
            <a:r>
              <a:rPr lang="en-US" sz="2200" dirty="0"/>
              <a:t>Fixed object sizes</a:t>
            </a:r>
          </a:p>
          <a:p>
            <a:pPr lvl="1"/>
            <a:r>
              <a:rPr lang="en-US" sz="2200" dirty="0"/>
              <a:t>Different ranking function</a:t>
            </a:r>
          </a:p>
          <a:p>
            <a:pPr lvl="1"/>
            <a:endParaRPr lang="en-US" sz="2200" dirty="0"/>
          </a:p>
          <a:p>
            <a:r>
              <a:rPr lang="en-US" sz="2400" dirty="0"/>
              <a:t>Prior replacement policies</a:t>
            </a:r>
          </a:p>
          <a:p>
            <a:pPr lvl="1"/>
            <a:r>
              <a:rPr lang="en-US" sz="2200" dirty="0"/>
              <a:t>Key-value: Hyperbolic [</a:t>
            </a:r>
            <a:r>
              <a:rPr lang="en-US" sz="2200" dirty="0" err="1"/>
              <a:t>Blankstein</a:t>
            </a:r>
            <a:r>
              <a:rPr lang="en-US" sz="2200" dirty="0"/>
              <a:t>, ATC ‘17], Simulations [</a:t>
            </a:r>
            <a:r>
              <a:rPr lang="en-US" sz="2200" dirty="0" err="1"/>
              <a:t>Waldspurger</a:t>
            </a:r>
            <a:r>
              <a:rPr lang="en-US" sz="2200" dirty="0"/>
              <a:t>, ATC ‘17], </a:t>
            </a:r>
            <a:r>
              <a:rPr lang="en-US" sz="2200" dirty="0" err="1"/>
              <a:t>AdaptSize</a:t>
            </a:r>
            <a:r>
              <a:rPr lang="en-US" sz="2200" dirty="0"/>
              <a:t> [Berger, NSDI ‘17], Cliffhanger [Cidon, NSDI ‘16]…</a:t>
            </a:r>
          </a:p>
          <a:p>
            <a:pPr lvl="1"/>
            <a:r>
              <a:rPr lang="en-US" sz="2200" dirty="0"/>
              <a:t>Non key-value: ARC [Megiddo, FAST ’03], SLRU [</a:t>
            </a:r>
            <a:r>
              <a:rPr lang="en-US" sz="2200" dirty="0" err="1"/>
              <a:t>Karedla</a:t>
            </a:r>
            <a:r>
              <a:rPr lang="en-US" sz="2200" dirty="0"/>
              <a:t>, Computer ‘94], LRU-K [O’Neil, </a:t>
            </a:r>
            <a:r>
              <a:rPr lang="en-US" sz="2200" dirty="0" err="1"/>
              <a:t>Sigmod</a:t>
            </a:r>
            <a:r>
              <a:rPr lang="en-US" sz="2200" dirty="0"/>
              <a:t> ‘93]…</a:t>
            </a:r>
          </a:p>
          <a:p>
            <a:pPr lvl="1"/>
            <a:r>
              <a:rPr lang="en-US" sz="2200" dirty="0"/>
              <a:t>Heuristic based</a:t>
            </a:r>
          </a:p>
          <a:p>
            <a:pPr lvl="1"/>
            <a:r>
              <a:rPr lang="en-US" sz="2200" dirty="0"/>
              <a:t>Require tuning or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386D7-B49F-7848-B88F-67527952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cache hit rate determines web application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At 98% cache hit rate:</a:t>
            </a:r>
          </a:p>
          <a:p>
            <a:r>
              <a:rPr lang="en-US" sz="2800" dirty="0"/>
              <a:t>+1% hit rate </a:t>
            </a:r>
            <a:r>
              <a:rPr lang="en-US" sz="2800" dirty="0">
                <a:sym typeface="Wingdings"/>
              </a:rPr>
              <a:t> 35% speedup</a:t>
            </a:r>
            <a:endParaRPr lang="en-US" sz="2800" dirty="0"/>
          </a:p>
          <a:p>
            <a:pPr lvl="1"/>
            <a:r>
              <a:rPr lang="en-US" sz="2800" dirty="0"/>
              <a:t>Old latency: 374 µs</a:t>
            </a:r>
          </a:p>
          <a:p>
            <a:pPr lvl="1"/>
            <a:r>
              <a:rPr lang="en-US" sz="2800" dirty="0"/>
              <a:t>New latency: 278 µs</a:t>
            </a:r>
          </a:p>
          <a:p>
            <a:pPr lvl="1"/>
            <a:r>
              <a:rPr lang="en-US" sz="2800" dirty="0"/>
              <a:t>Facebook study [</a:t>
            </a:r>
            <a:r>
              <a:rPr lang="en-US" sz="2800" dirty="0" err="1"/>
              <a:t>Atikoglu</a:t>
            </a:r>
            <a:r>
              <a:rPr lang="en-US" sz="2800" dirty="0"/>
              <a:t>, </a:t>
            </a:r>
            <a:r>
              <a:rPr lang="en-US" sz="2800" dirty="0" err="1"/>
              <a:t>Sigmetrics</a:t>
            </a:r>
            <a:r>
              <a:rPr lang="en-US" sz="2800" dirty="0"/>
              <a:t> </a:t>
            </a:r>
            <a:r>
              <a:rPr lang="fr-FR" sz="2800" dirty="0"/>
              <a:t>’</a:t>
            </a:r>
            <a:r>
              <a:rPr lang="en-US" sz="2800" dirty="0"/>
              <a:t>12]</a:t>
            </a:r>
          </a:p>
          <a:p>
            <a:r>
              <a:rPr lang="en-US" sz="2800" dirty="0"/>
              <a:t>Even small hit rate improvements cause significant speedup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02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472-E621-466E-B776-497C2043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666E-5B4F-411A-8F90-7D5A84F5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latency / bandwidth optimization</a:t>
            </a:r>
          </a:p>
          <a:p>
            <a:pPr lvl="1"/>
            <a:r>
              <a:rPr lang="en-US" dirty="0"/>
              <a:t>Smoothly and dynamically switch between optimized hit ratio and byte-hit ratio</a:t>
            </a:r>
          </a:p>
          <a:p>
            <a:pPr lvl="1"/>
            <a:endParaRPr lang="en-US" dirty="0"/>
          </a:p>
          <a:p>
            <a:r>
              <a:rPr lang="en-US" dirty="0"/>
              <a:t>Optimizing end-to-end response latency</a:t>
            </a:r>
          </a:p>
          <a:p>
            <a:pPr lvl="1"/>
            <a:r>
              <a:rPr lang="en-US" dirty="0"/>
              <a:t>App touches multiple objects per request</a:t>
            </a:r>
          </a:p>
          <a:p>
            <a:pPr lvl="1"/>
            <a:r>
              <a:rPr lang="en-US" dirty="0"/>
              <a:t>One such object evicted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others should be evicted too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Modeling cost, e.g., to maximize write endurance in FLASH / NVM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Predict which objects are worth writing to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tier storage from memory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FC658-E5CB-4964-AB2B-9FBD93BD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eviction policy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Key-value caches have unique challenges</a:t>
            </a:r>
          </a:p>
          <a:p>
            <a:pPr lvl="1"/>
            <a:r>
              <a:rPr lang="en-US" b="1" dirty="0"/>
              <a:t>Variable object sizes</a:t>
            </a:r>
          </a:p>
          <a:p>
            <a:pPr lvl="1"/>
            <a:r>
              <a:rPr lang="en-US" dirty="0"/>
              <a:t>Variable workloads</a:t>
            </a:r>
          </a:p>
          <a:p>
            <a:r>
              <a:rPr lang="en-US" dirty="0"/>
              <a:t>Prior policies are heuristics that combine </a:t>
            </a:r>
            <a:r>
              <a:rPr lang="en-US" b="1" dirty="0" err="1"/>
              <a:t>recency</a:t>
            </a:r>
            <a:r>
              <a:rPr lang="en-US" dirty="0"/>
              <a:t> and </a:t>
            </a:r>
            <a:r>
              <a:rPr lang="en-US" b="1" dirty="0"/>
              <a:t>frequency</a:t>
            </a:r>
          </a:p>
          <a:p>
            <a:pPr lvl="1"/>
            <a:r>
              <a:rPr lang="en-US" dirty="0"/>
              <a:t>No theoretical foundation</a:t>
            </a:r>
          </a:p>
          <a:p>
            <a:pPr lvl="1"/>
            <a:r>
              <a:rPr lang="en-US" dirty="0"/>
              <a:t>Require hand-tuning </a:t>
            </a:r>
            <a:r>
              <a:rPr lang="en-US" dirty="0">
                <a:sym typeface="Wingdings" panose="05000000000000000000" pitchFamily="2" charset="2"/>
              </a:rPr>
              <a:t> fragile to workload changes</a:t>
            </a:r>
            <a:endParaRPr lang="en-US" dirty="0"/>
          </a:p>
          <a:p>
            <a:r>
              <a:rPr lang="en-US" dirty="0"/>
              <a:t>No policy works for all workloads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Prior system simulates many cache policy configurations to find right one per workload [</a:t>
            </a:r>
            <a:r>
              <a:rPr lang="en-US" dirty="0" err="1"/>
              <a:t>Waldspurger</a:t>
            </a:r>
            <a:r>
              <a:rPr lang="en-US" dirty="0"/>
              <a:t>, ATC ‘17]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</a:t>
            </a:r>
            <a:br>
              <a:rPr lang="en-US" dirty="0"/>
            </a:br>
            <a:r>
              <a:rPr lang="en-US" dirty="0"/>
              <a:t>Auto-tuning eviction policy across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EDC09A83-691A-4142-9EFD-0C798211098A}"/>
              </a:ext>
            </a:extLst>
          </p:cNvPr>
          <p:cNvSpPr txBox="1">
            <a:spLocks/>
          </p:cNvSpPr>
          <p:nvPr/>
        </p:nvSpPr>
        <p:spPr>
          <a:xfrm>
            <a:off x="1106424" y="1687385"/>
            <a:ext cx="9966960" cy="4416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picture” of key-value caching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Goal:</a:t>
            </a:r>
            <a:r>
              <a:rPr lang="en-US" sz="2800" dirty="0"/>
              <a:t> Maximize cache hit rate</a:t>
            </a:r>
          </a:p>
          <a:p>
            <a:endParaRPr lang="en-US" sz="2800" i="1" dirty="0"/>
          </a:p>
          <a:p>
            <a:r>
              <a:rPr lang="en-US" sz="2800" i="1" dirty="0"/>
              <a:t>Constraint:</a:t>
            </a:r>
            <a:r>
              <a:rPr lang="en-US" sz="2800" dirty="0"/>
              <a:t> Limited cache space</a:t>
            </a:r>
          </a:p>
          <a:p>
            <a:pPr marL="45720" indent="0">
              <a:buNone/>
            </a:pPr>
            <a:endParaRPr lang="en-US" sz="2800" i="1" dirty="0"/>
          </a:p>
          <a:p>
            <a:r>
              <a:rPr lang="en-US" sz="2800" i="1" dirty="0"/>
              <a:t>Uncertainty</a:t>
            </a:r>
            <a:r>
              <a:rPr lang="en-US" sz="2800" dirty="0"/>
              <a:t>: In practice, don’t know what is accessed when</a:t>
            </a:r>
          </a:p>
          <a:p>
            <a:endParaRPr lang="en-US" sz="2800" dirty="0"/>
          </a:p>
          <a:p>
            <a:r>
              <a:rPr lang="en-US" sz="2800" i="1" dirty="0"/>
              <a:t>Difficulty: </a:t>
            </a:r>
            <a:r>
              <a:rPr lang="en-US" sz="2800" dirty="0"/>
              <a:t>Objects have variable sizes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cache space go?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096419-8717-44D8-8600-8D3936E2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427279" cy="4038600"/>
          </a:xfrm>
        </p:spPr>
        <p:txBody>
          <a:bodyPr/>
          <a:lstStyle/>
          <a:p>
            <a:r>
              <a:rPr lang="en-US" dirty="0"/>
              <a:t>Let’s see what happens on a short trace…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4C9D75-3826-4F5A-8088-3FF51C2ADB51}"/>
              </a:ext>
            </a:extLst>
          </p:cNvPr>
          <p:cNvSpPr/>
          <p:nvPr/>
        </p:nvSpPr>
        <p:spPr>
          <a:xfrm>
            <a:off x="5100038" y="2760686"/>
            <a:ext cx="5337960" cy="318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B37B5D-5EBD-4952-BF6C-B17F4C663200}"/>
              </a:ext>
            </a:extLst>
          </p:cNvPr>
          <p:cNvSpPr txBox="1"/>
          <p:nvPr/>
        </p:nvSpPr>
        <p:spPr>
          <a:xfrm>
            <a:off x="4548427" y="2406540"/>
            <a:ext cx="63274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…  A  B 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A  C  B  A  B  D  A  B  C  D  A  B  C  B …</a:t>
            </a: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925E1AF4-7558-4A0C-BB10-168B07A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803" y="4157957"/>
            <a:ext cx="470049" cy="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2579E6C-22B3-4829-9530-5BC299E40BC0}"/>
                  </a:ext>
                </a:extLst>
              </p:cNvPr>
              <p:cNvSpPr txBox="1"/>
              <p:nvPr/>
            </p:nvSpPr>
            <p:spPr>
              <a:xfrm rot="16200000">
                <a:off x="4189744" y="4084583"/>
                <a:ext cx="1337660" cy="499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2579E6C-22B3-4829-9530-5BC299E40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89744" y="4084583"/>
                <a:ext cx="1337660" cy="499347"/>
              </a:xfrm>
              <a:prstGeom prst="rect">
                <a:avLst/>
              </a:prstGeom>
              <a:blipFill>
                <a:blip r:embed="rId2"/>
                <a:stretch>
                  <a:fillRect l="-609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95D75E-335F-494F-A0A5-ACD5D0D20E00}"/>
                  </a:ext>
                </a:extLst>
              </p:cNvPr>
              <p:cNvSpPr txBox="1"/>
              <p:nvPr/>
            </p:nvSpPr>
            <p:spPr>
              <a:xfrm>
                <a:off x="5008133" y="1872447"/>
                <a:ext cx="91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95D75E-335F-494F-A0A5-ACD5D0D2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33" y="1872447"/>
                <a:ext cx="918841" cy="369332"/>
              </a:xfrm>
              <a:prstGeom prst="rect">
                <a:avLst/>
              </a:prstGeom>
              <a:blipFill>
                <a:blip r:embed="rId3"/>
                <a:stretch>
                  <a:fillRect l="-6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10B8AF77-03C1-4B7D-A375-77EDBF754D7C}"/>
              </a:ext>
            </a:extLst>
          </p:cNvPr>
          <p:cNvSpPr/>
          <p:nvPr/>
        </p:nvSpPr>
        <p:spPr>
          <a:xfrm>
            <a:off x="5112916" y="5638935"/>
            <a:ext cx="330537" cy="3090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D14F0F-0CD8-40C6-824C-B101516FC6E2}"/>
              </a:ext>
            </a:extLst>
          </p:cNvPr>
          <p:cNvSpPr/>
          <p:nvPr/>
        </p:nvSpPr>
        <p:spPr>
          <a:xfrm>
            <a:off x="5095745" y="3492591"/>
            <a:ext cx="347708" cy="1365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3A325D-1C7E-48C6-AB5A-356AA88B92F4}"/>
              </a:ext>
            </a:extLst>
          </p:cNvPr>
          <p:cNvSpPr/>
          <p:nvPr/>
        </p:nvSpPr>
        <p:spPr>
          <a:xfrm>
            <a:off x="5108623" y="4988592"/>
            <a:ext cx="334830" cy="5172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454C1ED-B78F-43C7-A1D4-F34C14567048}"/>
              </a:ext>
            </a:extLst>
          </p:cNvPr>
          <p:cNvSpPr/>
          <p:nvPr/>
        </p:nvSpPr>
        <p:spPr>
          <a:xfrm>
            <a:off x="5102184" y="2760686"/>
            <a:ext cx="341269" cy="731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309E3E-5847-4080-8AF7-E9ABBACFC0E6}"/>
              </a:ext>
            </a:extLst>
          </p:cNvPr>
          <p:cNvSpPr/>
          <p:nvPr/>
        </p:nvSpPr>
        <p:spPr>
          <a:xfrm>
            <a:off x="5095745" y="3489623"/>
            <a:ext cx="347708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A157C19-BF9A-4733-94F2-9D4F67841393}"/>
              </a:ext>
            </a:extLst>
          </p:cNvPr>
          <p:cNvSpPr/>
          <p:nvPr/>
        </p:nvSpPr>
        <p:spPr>
          <a:xfrm>
            <a:off x="5443453" y="3492591"/>
            <a:ext cx="339123" cy="1365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611945-AF81-4DE0-BFB5-7894D2FBEA10}"/>
              </a:ext>
            </a:extLst>
          </p:cNvPr>
          <p:cNvSpPr/>
          <p:nvPr/>
        </p:nvSpPr>
        <p:spPr>
          <a:xfrm>
            <a:off x="5443453" y="3489623"/>
            <a:ext cx="339123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437C6B2-9ACA-42A2-870E-1679E561E04E}"/>
              </a:ext>
            </a:extLst>
          </p:cNvPr>
          <p:cNvSpPr/>
          <p:nvPr/>
        </p:nvSpPr>
        <p:spPr>
          <a:xfrm>
            <a:off x="5101111" y="2753641"/>
            <a:ext cx="677547" cy="731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FEF9E9-5203-4141-84AC-89EF078FA96B}"/>
              </a:ext>
            </a:extLst>
          </p:cNvPr>
          <p:cNvSpPr/>
          <p:nvPr/>
        </p:nvSpPr>
        <p:spPr>
          <a:xfrm>
            <a:off x="5108622" y="4987108"/>
            <a:ext cx="670035" cy="5172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697319-382A-4753-B10D-921E2792BC1C}"/>
              </a:ext>
            </a:extLst>
          </p:cNvPr>
          <p:cNvSpPr/>
          <p:nvPr/>
        </p:nvSpPr>
        <p:spPr>
          <a:xfrm>
            <a:off x="5112916" y="5637451"/>
            <a:ext cx="661444" cy="3090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FB03BA-3478-49D7-A895-C06EA8C0EC96}"/>
              </a:ext>
            </a:extLst>
          </p:cNvPr>
          <p:cNvSpPr/>
          <p:nvPr/>
        </p:nvSpPr>
        <p:spPr>
          <a:xfrm>
            <a:off x="5787238" y="3488139"/>
            <a:ext cx="339123" cy="1365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6D38CB-643B-4623-AD8D-E4322CEE8271}"/>
              </a:ext>
            </a:extLst>
          </p:cNvPr>
          <p:cNvSpPr/>
          <p:nvPr/>
        </p:nvSpPr>
        <p:spPr>
          <a:xfrm>
            <a:off x="5108248" y="2752157"/>
            <a:ext cx="1014195" cy="731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C4FE382-CF33-4DB7-A51E-9E96AB7B00BF}"/>
              </a:ext>
            </a:extLst>
          </p:cNvPr>
          <p:cNvSpPr/>
          <p:nvPr/>
        </p:nvSpPr>
        <p:spPr>
          <a:xfrm>
            <a:off x="5119491" y="4985624"/>
            <a:ext cx="1002951" cy="5172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4219CC5-1CF1-48B5-BFAD-63BD11B38FDD}"/>
              </a:ext>
            </a:extLst>
          </p:cNvPr>
          <p:cNvSpPr/>
          <p:nvPr/>
        </p:nvSpPr>
        <p:spPr>
          <a:xfrm>
            <a:off x="5128054" y="5635967"/>
            <a:ext cx="990091" cy="3090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B58006-4448-4E65-B058-188BBCE5D464}"/>
              </a:ext>
            </a:extLst>
          </p:cNvPr>
          <p:cNvSpPr/>
          <p:nvPr/>
        </p:nvSpPr>
        <p:spPr>
          <a:xfrm>
            <a:off x="5108622" y="2762170"/>
            <a:ext cx="1014195" cy="7319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A2C638-0305-4BDE-9C46-052FC43FA9F6}"/>
              </a:ext>
            </a:extLst>
          </p:cNvPr>
          <p:cNvSpPr/>
          <p:nvPr/>
        </p:nvSpPr>
        <p:spPr>
          <a:xfrm>
            <a:off x="6129614" y="2761083"/>
            <a:ext cx="282546" cy="731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A52905-C852-4863-869F-7F4923A39981}"/>
              </a:ext>
            </a:extLst>
          </p:cNvPr>
          <p:cNvSpPr/>
          <p:nvPr/>
        </p:nvSpPr>
        <p:spPr>
          <a:xfrm>
            <a:off x="5782059" y="3488139"/>
            <a:ext cx="630101" cy="1365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E6147A-CCB2-4FC2-BBDE-AF28631FD575}"/>
              </a:ext>
            </a:extLst>
          </p:cNvPr>
          <p:cNvSpPr/>
          <p:nvPr/>
        </p:nvSpPr>
        <p:spPr>
          <a:xfrm>
            <a:off x="5114312" y="4985624"/>
            <a:ext cx="1297848" cy="5172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12BAFD-035C-46FD-9745-D095FB915BD1}"/>
              </a:ext>
            </a:extLst>
          </p:cNvPr>
          <p:cNvSpPr/>
          <p:nvPr/>
        </p:nvSpPr>
        <p:spPr>
          <a:xfrm>
            <a:off x="5122875" y="5635967"/>
            <a:ext cx="1281207" cy="3090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ABDB8E-D4BB-486B-8603-BE537948CA77}"/>
              </a:ext>
            </a:extLst>
          </p:cNvPr>
          <p:cNvSpPr/>
          <p:nvPr/>
        </p:nvSpPr>
        <p:spPr>
          <a:xfrm>
            <a:off x="5793307" y="3492591"/>
            <a:ext cx="637465" cy="1365075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145331E-7B48-4D5D-953C-A893EC2C997B}"/>
              </a:ext>
            </a:extLst>
          </p:cNvPr>
          <p:cNvSpPr/>
          <p:nvPr/>
        </p:nvSpPr>
        <p:spPr>
          <a:xfrm>
            <a:off x="5108623" y="4988592"/>
            <a:ext cx="1320002" cy="517270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D19E25-3217-4369-8916-52900725FAFF}"/>
              </a:ext>
            </a:extLst>
          </p:cNvPr>
          <p:cNvSpPr txBox="1"/>
          <p:nvPr/>
        </p:nvSpPr>
        <p:spPr>
          <a:xfrm>
            <a:off x="5793307" y="3602705"/>
            <a:ext cx="6639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Hit!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</a:t>
            </a:r>
            <a:endParaRPr lang="en-US" sz="1400" b="1" dirty="0">
              <a:latin typeface="+mn-l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3F2666-76E9-4626-9795-289892D8AD0D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5235600" y="3756594"/>
            <a:ext cx="557707" cy="156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67408ECA-3D92-4211-9373-C13C96DE68A6}"/>
              </a:ext>
            </a:extLst>
          </p:cNvPr>
          <p:cNvSpPr/>
          <p:nvPr/>
        </p:nvSpPr>
        <p:spPr>
          <a:xfrm>
            <a:off x="6432918" y="3492591"/>
            <a:ext cx="343415" cy="18308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44543B-481A-442A-8E5E-CC26B9BFCCE4}"/>
              </a:ext>
            </a:extLst>
          </p:cNvPr>
          <p:cNvSpPr/>
          <p:nvPr/>
        </p:nvSpPr>
        <p:spPr>
          <a:xfrm>
            <a:off x="6136411" y="2759599"/>
            <a:ext cx="639922" cy="7319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ABC46B3-7BBC-4B88-86DD-130D2C5BF2B0}"/>
              </a:ext>
            </a:extLst>
          </p:cNvPr>
          <p:cNvSpPr/>
          <p:nvPr/>
        </p:nvSpPr>
        <p:spPr>
          <a:xfrm>
            <a:off x="5122632" y="5635967"/>
            <a:ext cx="1653701" cy="3090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8B0068F-7FA1-4419-B9C0-56F001982C8D}"/>
              </a:ext>
            </a:extLst>
          </p:cNvPr>
          <p:cNvCxnSpPr>
            <a:cxnSpLocks/>
            <a:stCxn id="88" idx="1"/>
          </p:cNvCxnSpPr>
          <p:nvPr/>
        </p:nvCxnSpPr>
        <p:spPr>
          <a:xfrm flipH="1">
            <a:off x="6068764" y="4809798"/>
            <a:ext cx="853146" cy="549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0E3A8DA-DC0A-4260-ACE5-54F951B24C77}"/>
              </a:ext>
            </a:extLst>
          </p:cNvPr>
          <p:cNvSpPr txBox="1"/>
          <p:nvPr/>
        </p:nvSpPr>
        <p:spPr>
          <a:xfrm>
            <a:off x="6921910" y="4655909"/>
            <a:ext cx="1051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Eviction!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</a:t>
            </a:r>
            <a:endParaRPr lang="en-US" sz="1400" b="1" dirty="0">
              <a:latin typeface="+mn-lt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B83426F-9636-4D4E-8F96-F6BCFF6ECCD6}"/>
              </a:ext>
            </a:extLst>
          </p:cNvPr>
          <p:cNvCxnSpPr>
            <a:cxnSpLocks/>
          </p:cNvCxnSpPr>
          <p:nvPr/>
        </p:nvCxnSpPr>
        <p:spPr>
          <a:xfrm flipH="1" flipV="1">
            <a:off x="6253179" y="4508238"/>
            <a:ext cx="650120" cy="291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66" grpId="0"/>
      <p:bldP spid="84" grpId="0" animBg="1"/>
      <p:bldP spid="85" grpId="0" animBg="1"/>
      <p:bldP spid="86" grpId="0" animBg="1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cache space go?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096419-8717-44D8-8600-8D3936E2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3766772" cy="4038600"/>
          </a:xfrm>
        </p:spPr>
        <p:txBody>
          <a:bodyPr/>
          <a:lstStyle/>
          <a:p>
            <a:r>
              <a:rPr lang="en-US" dirty="0"/>
              <a:t>Green box = 1 hit</a:t>
            </a:r>
          </a:p>
          <a:p>
            <a:r>
              <a:rPr lang="en-US" dirty="0"/>
              <a:t>Red box = 0 hits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i="1" dirty="0">
                <a:sym typeface="Wingdings" panose="05000000000000000000" pitchFamily="2" charset="2"/>
              </a:rPr>
              <a:t>Want to fit as many green boxes as possible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Each box costs</a:t>
            </a:r>
            <a:br>
              <a:rPr lang="en-US" dirty="0"/>
            </a:br>
            <a:r>
              <a:rPr lang="en-US" dirty="0"/>
              <a:t>resources = area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i="1" dirty="0">
                <a:sym typeface="Wingdings" panose="05000000000000000000" pitchFamily="2" charset="2"/>
              </a:rPr>
              <a:t>Cost proportional to size &amp; time spent in cache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4C9D75-3826-4F5A-8088-3FF51C2ADB51}"/>
              </a:ext>
            </a:extLst>
          </p:cNvPr>
          <p:cNvSpPr/>
          <p:nvPr/>
        </p:nvSpPr>
        <p:spPr>
          <a:xfrm>
            <a:off x="5094358" y="2775337"/>
            <a:ext cx="5337960" cy="318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564111-6791-4DB6-8ED9-9A1215DA7635}"/>
              </a:ext>
            </a:extLst>
          </p:cNvPr>
          <p:cNvSpPr/>
          <p:nvPr/>
        </p:nvSpPr>
        <p:spPr>
          <a:xfrm>
            <a:off x="5096504" y="2775337"/>
            <a:ext cx="993758" cy="7319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321502-B5F3-4154-8629-39637A1BA99D}"/>
              </a:ext>
            </a:extLst>
          </p:cNvPr>
          <p:cNvSpPr/>
          <p:nvPr/>
        </p:nvSpPr>
        <p:spPr>
          <a:xfrm>
            <a:off x="6090262" y="2775337"/>
            <a:ext cx="903611" cy="7319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B37B5D-5EBD-4952-BF6C-B17F4C663200}"/>
              </a:ext>
            </a:extLst>
          </p:cNvPr>
          <p:cNvSpPr txBox="1"/>
          <p:nvPr/>
        </p:nvSpPr>
        <p:spPr>
          <a:xfrm>
            <a:off x="4542747" y="2421191"/>
            <a:ext cx="63274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…  A  B 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A  C  B  A  B  D  A  B  C  D  A  B  C  B 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1FEEB9-D4D0-489D-AB2A-858485D0287B}"/>
              </a:ext>
            </a:extLst>
          </p:cNvPr>
          <p:cNvSpPr/>
          <p:nvPr/>
        </p:nvSpPr>
        <p:spPr>
          <a:xfrm>
            <a:off x="7000312" y="2775337"/>
            <a:ext cx="989464" cy="7319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66FB6A-2A7E-47B2-8A5C-4936A8AE553C}"/>
              </a:ext>
            </a:extLst>
          </p:cNvPr>
          <p:cNvSpPr/>
          <p:nvPr/>
        </p:nvSpPr>
        <p:spPr>
          <a:xfrm>
            <a:off x="9305487" y="4606170"/>
            <a:ext cx="336976" cy="731903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E4C7B7-E89A-467B-B6A1-ABB62183028C}"/>
              </a:ext>
            </a:extLst>
          </p:cNvPr>
          <p:cNvSpPr/>
          <p:nvPr/>
        </p:nvSpPr>
        <p:spPr>
          <a:xfrm>
            <a:off x="5437773" y="3507242"/>
            <a:ext cx="339123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D7CBA2-831D-4861-9056-C153B2EE7D87}"/>
              </a:ext>
            </a:extLst>
          </p:cNvPr>
          <p:cNvSpPr/>
          <p:nvPr/>
        </p:nvSpPr>
        <p:spPr>
          <a:xfrm>
            <a:off x="5787627" y="3507242"/>
            <a:ext cx="637465" cy="1365075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F4817E-8630-451A-AE39-1CB021F6E16A}"/>
              </a:ext>
            </a:extLst>
          </p:cNvPr>
          <p:cNvSpPr/>
          <p:nvPr/>
        </p:nvSpPr>
        <p:spPr>
          <a:xfrm>
            <a:off x="6781385" y="3507242"/>
            <a:ext cx="570928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CBC55A-3334-4662-AA29-311610086641}"/>
              </a:ext>
            </a:extLst>
          </p:cNvPr>
          <p:cNvSpPr/>
          <p:nvPr/>
        </p:nvSpPr>
        <p:spPr>
          <a:xfrm>
            <a:off x="6427238" y="3507242"/>
            <a:ext cx="343415" cy="1830831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8ECDDF-3E8C-4091-92E3-AD464EE869E8}"/>
              </a:ext>
            </a:extLst>
          </p:cNvPr>
          <p:cNvSpPr/>
          <p:nvPr/>
        </p:nvSpPr>
        <p:spPr>
          <a:xfrm>
            <a:off x="7360898" y="3507242"/>
            <a:ext cx="985172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13A60C-6F17-43B3-97F8-FDCB64CFFDAE}"/>
              </a:ext>
            </a:extLst>
          </p:cNvPr>
          <p:cNvSpPr/>
          <p:nvPr/>
        </p:nvSpPr>
        <p:spPr>
          <a:xfrm>
            <a:off x="7669972" y="4885195"/>
            <a:ext cx="1317856" cy="5387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C5990E-8AA6-4F30-9DFD-45DDA75DFDD2}"/>
              </a:ext>
            </a:extLst>
          </p:cNvPr>
          <p:cNvSpPr/>
          <p:nvPr/>
        </p:nvSpPr>
        <p:spPr>
          <a:xfrm>
            <a:off x="8987828" y="4885195"/>
            <a:ext cx="319805" cy="538732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13CEA2-DCAE-4D21-AD21-C9EF908D7EFA}"/>
              </a:ext>
            </a:extLst>
          </p:cNvPr>
          <p:cNvSpPr/>
          <p:nvPr/>
        </p:nvSpPr>
        <p:spPr>
          <a:xfrm>
            <a:off x="9646755" y="4597585"/>
            <a:ext cx="495806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05866-0919-4108-9E48-EF8F7F2962BE}"/>
              </a:ext>
            </a:extLst>
          </p:cNvPr>
          <p:cNvSpPr/>
          <p:nvPr/>
        </p:nvSpPr>
        <p:spPr>
          <a:xfrm>
            <a:off x="10153293" y="4597585"/>
            <a:ext cx="281172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E9D036-340D-4AD0-84B7-8DADC1AA51F5}"/>
              </a:ext>
            </a:extLst>
          </p:cNvPr>
          <p:cNvSpPr/>
          <p:nvPr/>
        </p:nvSpPr>
        <p:spPr>
          <a:xfrm>
            <a:off x="8640120" y="2775337"/>
            <a:ext cx="1264197" cy="182439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0AEA94-63C2-4FEA-908F-B2B2AA1A09EF}"/>
              </a:ext>
            </a:extLst>
          </p:cNvPr>
          <p:cNvSpPr/>
          <p:nvPr/>
        </p:nvSpPr>
        <p:spPr>
          <a:xfrm>
            <a:off x="9904317" y="2775337"/>
            <a:ext cx="536586" cy="1822247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925E1AF4-7558-4A0C-BB10-168B07A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123" y="4172608"/>
            <a:ext cx="470049" cy="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…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FA430A-5C33-4E3E-93D7-BC3EA9A5BB4F}"/>
              </a:ext>
            </a:extLst>
          </p:cNvPr>
          <p:cNvSpPr/>
          <p:nvPr/>
        </p:nvSpPr>
        <p:spPr>
          <a:xfrm>
            <a:off x="5107236" y="5653586"/>
            <a:ext cx="4528788" cy="309074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B98FF6-C7D4-44CF-BE87-770847146296}"/>
              </a:ext>
            </a:extLst>
          </p:cNvPr>
          <p:cNvSpPr/>
          <p:nvPr/>
        </p:nvSpPr>
        <p:spPr>
          <a:xfrm>
            <a:off x="5090065" y="3507242"/>
            <a:ext cx="347708" cy="13650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579B09-0F74-4A81-8A08-952F57258A09}"/>
              </a:ext>
            </a:extLst>
          </p:cNvPr>
          <p:cNvSpPr/>
          <p:nvPr/>
        </p:nvSpPr>
        <p:spPr>
          <a:xfrm>
            <a:off x="5102943" y="5003243"/>
            <a:ext cx="1320002" cy="517270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FE8786-C098-401E-8975-D49A328FD37F}"/>
              </a:ext>
            </a:extLst>
          </p:cNvPr>
          <p:cNvSpPr/>
          <p:nvPr/>
        </p:nvSpPr>
        <p:spPr>
          <a:xfrm>
            <a:off x="8346070" y="3507242"/>
            <a:ext cx="311221" cy="1365075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E6E23D-E97A-4BF8-BFB0-28DEEA800ED6}"/>
              </a:ext>
            </a:extLst>
          </p:cNvPr>
          <p:cNvSpPr/>
          <p:nvPr/>
        </p:nvSpPr>
        <p:spPr>
          <a:xfrm>
            <a:off x="7989777" y="2775337"/>
            <a:ext cx="661074" cy="731904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2579E6C-22B3-4829-9530-5BC299E40BC0}"/>
                  </a:ext>
                </a:extLst>
              </p:cNvPr>
              <p:cNvSpPr txBox="1"/>
              <p:nvPr/>
            </p:nvSpPr>
            <p:spPr>
              <a:xfrm rot="16200000">
                <a:off x="4184064" y="4099234"/>
                <a:ext cx="1337660" cy="499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2579E6C-22B3-4829-9530-5BC299E40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84064" y="4099234"/>
                <a:ext cx="1337660" cy="499347"/>
              </a:xfrm>
              <a:prstGeom prst="rect">
                <a:avLst/>
              </a:prstGeom>
              <a:blipFill>
                <a:blip r:embed="rId2"/>
                <a:stretch>
                  <a:fillRect l="-6098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422383-C8AD-46E7-8232-A15409ADFD6E}"/>
                  </a:ext>
                </a:extLst>
              </p:cNvPr>
              <p:cNvSpPr txBox="1"/>
              <p:nvPr/>
            </p:nvSpPr>
            <p:spPr>
              <a:xfrm>
                <a:off x="5002453" y="1887098"/>
                <a:ext cx="91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422383-C8AD-46E7-8232-A15409ADF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53" y="1887098"/>
                <a:ext cx="918841" cy="369332"/>
              </a:xfrm>
              <a:prstGeom prst="rect">
                <a:avLst/>
              </a:prstGeom>
              <a:blipFill>
                <a:blip r:embed="rId3"/>
                <a:stretch>
                  <a:fillRect l="-6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6EF0FD6C-8E54-43DA-B6C1-E16295CFD9E4}"/>
              </a:ext>
            </a:extLst>
          </p:cNvPr>
          <p:cNvSpPr txBox="1"/>
          <p:nvPr/>
        </p:nvSpPr>
        <p:spPr>
          <a:xfrm>
            <a:off x="5787627" y="3617356"/>
            <a:ext cx="6639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Hit!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</a:t>
            </a:r>
            <a:endParaRPr lang="en-US" sz="1400" b="1" dirty="0">
              <a:latin typeface="+mn-lt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0DE2E52-4F04-438B-A021-87E54CF146B9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5229920" y="3771245"/>
            <a:ext cx="557707" cy="156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ED380A3-E43D-4CAA-97EF-7EFAAA5ECC9C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6063084" y="4824449"/>
            <a:ext cx="853146" cy="549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5D31E35-8DA6-4BE0-9278-E6901FF3A025}"/>
              </a:ext>
            </a:extLst>
          </p:cNvPr>
          <p:cNvSpPr txBox="1"/>
          <p:nvPr/>
        </p:nvSpPr>
        <p:spPr>
          <a:xfrm>
            <a:off x="6916230" y="4670560"/>
            <a:ext cx="1051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Eviction!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</a:t>
            </a:r>
            <a:endParaRPr lang="en-US" sz="1400" b="1" dirty="0">
              <a:latin typeface="+mn-l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123AA9C-1CB1-4F99-8FA7-DC1EE6C52AD3}"/>
              </a:ext>
            </a:extLst>
          </p:cNvPr>
          <p:cNvCxnSpPr>
            <a:cxnSpLocks/>
          </p:cNvCxnSpPr>
          <p:nvPr/>
        </p:nvCxnSpPr>
        <p:spPr>
          <a:xfrm flipH="1" flipV="1">
            <a:off x="6247499" y="4522889"/>
            <a:ext cx="650120" cy="291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Idea:</a:t>
            </a:r>
            <a:br>
              <a:rPr lang="en-US" dirty="0"/>
            </a:br>
            <a:r>
              <a:rPr lang="en-US" dirty="0"/>
              <a:t>Hit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979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46006</TotalTime>
  <Words>1251</Words>
  <Application>Microsoft Macintosh PowerPoint</Application>
  <PresentationFormat>Widescreen</PresentationFormat>
  <Paragraphs>298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Cambria Math</vt:lpstr>
      <vt:lpstr>Corbel</vt:lpstr>
      <vt:lpstr>Wingdings</vt:lpstr>
      <vt:lpstr>Basis</vt:lpstr>
      <vt:lpstr>LHD: Improving Cache Hit Rate By Maximizing Hit Density</vt:lpstr>
      <vt:lpstr>Key-value cache is 100X faster than database</vt:lpstr>
      <vt:lpstr>Key-value cache hit rate determines web application performance</vt:lpstr>
      <vt:lpstr>Choosing the right eviction policy is hard</vt:lpstr>
      <vt:lpstr>goal: Auto-tuning eviction policy across workloads</vt:lpstr>
      <vt:lpstr>The “big picture” of key-value caching</vt:lpstr>
      <vt:lpstr>Where does cache space go?</vt:lpstr>
      <vt:lpstr>Where does cache space go?</vt:lpstr>
      <vt:lpstr>The Key Idea: Hit Density</vt:lpstr>
      <vt:lpstr>Our metric: Hit density (HD)</vt:lpstr>
      <vt:lpstr>Estimating hit density (HD)</vt:lpstr>
      <vt:lpstr>Example: Estimating HD from object age</vt:lpstr>
      <vt:lpstr>LHD by example</vt:lpstr>
      <vt:lpstr>Probability of referencing object again</vt:lpstr>
      <vt:lpstr>LHD by example: what’s the hit density?</vt:lpstr>
      <vt:lpstr>LHD by example: policy summary</vt:lpstr>
      <vt:lpstr>Improving LHD using additional object features</vt:lpstr>
      <vt:lpstr>LHD gets more hits than prior policies</vt:lpstr>
      <vt:lpstr>LHD gets more hits across many traces</vt:lpstr>
      <vt:lpstr>LHD needs much less space</vt:lpstr>
      <vt:lpstr>Why does LHD do better?</vt:lpstr>
      <vt:lpstr>RankCache: Translating Theory to Practice</vt:lpstr>
      <vt:lpstr>The problem</vt:lpstr>
      <vt:lpstr>RankCache makes LHD fast</vt:lpstr>
      <vt:lpstr>Making hits fast</vt:lpstr>
      <vt:lpstr>Making evictions fast</vt:lpstr>
      <vt:lpstr>Memory management</vt:lpstr>
      <vt:lpstr>Serial bottlenecks dominate  LHD best throughput</vt:lpstr>
      <vt:lpstr>Related Work</vt:lpstr>
      <vt:lpstr>Future directions</vt:lpstr>
      <vt:lpstr>Thank you!</vt:lpstr>
    </vt:vector>
  </TitlesOfParts>
  <Company>Massachusetts Institute of Technology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Theory and Practice in Cache Replacement</dc:title>
  <dc:creator>Nathan Beckmann</dc:creator>
  <cp:lastModifiedBy>Asaf Cidon</cp:lastModifiedBy>
  <cp:revision>183</cp:revision>
  <dcterms:created xsi:type="dcterms:W3CDTF">2016-06-10T16:40:24Z</dcterms:created>
  <dcterms:modified xsi:type="dcterms:W3CDTF">2018-04-11T18:23:40Z</dcterms:modified>
</cp:coreProperties>
</file>