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1.bin" ContentType="application/vnd.openxmlformats-officedocument.oleObject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7" r:id="rId1"/>
    <p:sldMasterId id="2147483809" r:id="rId2"/>
    <p:sldMasterId id="2147483821" r:id="rId3"/>
    <p:sldMasterId id="2147483833" r:id="rId4"/>
    <p:sldMasterId id="2147483845" r:id="rId5"/>
    <p:sldMasterId id="2147484036" r:id="rId6"/>
  </p:sldMasterIdLst>
  <p:notesMasterIdLst>
    <p:notesMasterId r:id="rId64"/>
  </p:notesMasterIdLst>
  <p:sldIdLst>
    <p:sldId id="256" r:id="rId7"/>
    <p:sldId id="672" r:id="rId8"/>
    <p:sldId id="747" r:id="rId9"/>
    <p:sldId id="802" r:id="rId10"/>
    <p:sldId id="749" r:id="rId11"/>
    <p:sldId id="752" r:id="rId12"/>
    <p:sldId id="750" r:id="rId13"/>
    <p:sldId id="796" r:id="rId14"/>
    <p:sldId id="798" r:id="rId15"/>
    <p:sldId id="777" r:id="rId16"/>
    <p:sldId id="807" r:id="rId17"/>
    <p:sldId id="803" r:id="rId18"/>
    <p:sldId id="753" r:id="rId19"/>
    <p:sldId id="799" r:id="rId20"/>
    <p:sldId id="813" r:id="rId21"/>
    <p:sldId id="758" r:id="rId22"/>
    <p:sldId id="804" r:id="rId23"/>
    <p:sldId id="759" r:id="rId24"/>
    <p:sldId id="757" r:id="rId25"/>
    <p:sldId id="760" r:id="rId26"/>
    <p:sldId id="761" r:id="rId27"/>
    <p:sldId id="763" r:id="rId28"/>
    <p:sldId id="765" r:id="rId29"/>
    <p:sldId id="767" r:id="rId30"/>
    <p:sldId id="776" r:id="rId31"/>
    <p:sldId id="766" r:id="rId32"/>
    <p:sldId id="805" r:id="rId33"/>
    <p:sldId id="808" r:id="rId34"/>
    <p:sldId id="810" r:id="rId35"/>
    <p:sldId id="812" r:id="rId36"/>
    <p:sldId id="809" r:id="rId37"/>
    <p:sldId id="811" r:id="rId38"/>
    <p:sldId id="814" r:id="rId39"/>
    <p:sldId id="768" r:id="rId40"/>
    <p:sldId id="774" r:id="rId41"/>
    <p:sldId id="770" r:id="rId42"/>
    <p:sldId id="792" r:id="rId43"/>
    <p:sldId id="771" r:id="rId44"/>
    <p:sldId id="772" r:id="rId45"/>
    <p:sldId id="793" r:id="rId46"/>
    <p:sldId id="773" r:id="rId47"/>
    <p:sldId id="775" r:id="rId48"/>
    <p:sldId id="783" r:id="rId49"/>
    <p:sldId id="782" r:id="rId50"/>
    <p:sldId id="778" r:id="rId51"/>
    <p:sldId id="780" r:id="rId52"/>
    <p:sldId id="800" r:id="rId53"/>
    <p:sldId id="785" r:id="rId54"/>
    <p:sldId id="786" r:id="rId55"/>
    <p:sldId id="801" r:id="rId56"/>
    <p:sldId id="789" r:id="rId57"/>
    <p:sldId id="790" r:id="rId58"/>
    <p:sldId id="791" r:id="rId59"/>
    <p:sldId id="781" r:id="rId60"/>
    <p:sldId id="795" r:id="rId61"/>
    <p:sldId id="784" r:id="rId62"/>
    <p:sldId id="787" r:id="rId63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70021"/>
    <a:srgbClr val="3E8853"/>
    <a:srgbClr val="5D84CE"/>
    <a:srgbClr val="BF95DF"/>
    <a:srgbClr val="996633"/>
    <a:srgbClr val="680000"/>
    <a:srgbClr val="1CADE4"/>
    <a:srgbClr val="7030A0"/>
    <a:srgbClr val="D09E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7101" autoAdjust="0"/>
    <p:restoredTop sz="83359" autoAdjust="0"/>
  </p:normalViewPr>
  <p:slideViewPr>
    <p:cSldViewPr snapToGrid="0">
      <p:cViewPr>
        <p:scale>
          <a:sx n="90" d="100"/>
          <a:sy n="90" d="100"/>
        </p:scale>
        <p:origin x="-1096" y="-80"/>
      </p:cViewPr>
      <p:guideLst>
        <p:guide orient="horz" pos="2592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63" Type="http://schemas.openxmlformats.org/officeDocument/2006/relationships/slide" Target="slides/slide57.xml"/><Relationship Id="rId64" Type="http://schemas.openxmlformats.org/officeDocument/2006/relationships/notesMaster" Target="notesMasters/notes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safcidon:Dropbox:Personal:Usenix17:final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Hit rate</c:v>
                </c:pt>
              </c:strCache>
            </c:strRef>
          </c:tx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1.0</c:v>
                </c:pt>
                <c:pt idx="1">
                  <c:v>10.0</c:v>
                </c:pt>
                <c:pt idx="2">
                  <c:v>20.0</c:v>
                </c:pt>
                <c:pt idx="3">
                  <c:v>40.0</c:v>
                </c:pt>
                <c:pt idx="4">
                  <c:v>60.0</c:v>
                </c:pt>
                <c:pt idx="5">
                  <c:v>80.0</c:v>
                </c:pt>
                <c:pt idx="6">
                  <c:v>100.0</c:v>
                </c:pt>
              </c:numCache>
            </c:numRef>
          </c:cat>
          <c:val>
            <c:numRef>
              <c:f>Sheet1!$B$2:$B$8</c:f>
              <c:numCache>
                <c:formatCode>0.00%</c:formatCode>
                <c:ptCount val="7"/>
                <c:pt idx="0">
                  <c:v>0.892</c:v>
                </c:pt>
                <c:pt idx="1">
                  <c:v>0.9047</c:v>
                </c:pt>
                <c:pt idx="2">
                  <c:v>0.9058</c:v>
                </c:pt>
                <c:pt idx="3">
                  <c:v>0.9074</c:v>
                </c:pt>
                <c:pt idx="4">
                  <c:v>0.9074</c:v>
                </c:pt>
                <c:pt idx="5">
                  <c:v>0.9075</c:v>
                </c:pt>
                <c:pt idx="6">
                  <c:v>0.9075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3250920"/>
        <c:axId val="-2136089640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Memory Bandwidth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1.0</c:v>
                </c:pt>
                <c:pt idx="1">
                  <c:v>10.0</c:v>
                </c:pt>
                <c:pt idx="2">
                  <c:v>20.0</c:v>
                </c:pt>
                <c:pt idx="3">
                  <c:v>40.0</c:v>
                </c:pt>
                <c:pt idx="4">
                  <c:v>60.0</c:v>
                </c:pt>
                <c:pt idx="5">
                  <c:v>80.0</c:v>
                </c:pt>
                <c:pt idx="6">
                  <c:v>100.0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0.04</c:v>
                </c:pt>
                <c:pt idx="1">
                  <c:v>2.14</c:v>
                </c:pt>
                <c:pt idx="2">
                  <c:v>2.86</c:v>
                </c:pt>
                <c:pt idx="3">
                  <c:v>4.609999999999998</c:v>
                </c:pt>
                <c:pt idx="4">
                  <c:v>6.17</c:v>
                </c:pt>
                <c:pt idx="5">
                  <c:v>7.649999999999998</c:v>
                </c:pt>
                <c:pt idx="6">
                  <c:v>9.17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6048904"/>
        <c:axId val="-2136086488"/>
      </c:lineChart>
      <c:catAx>
        <c:axId val="-2143250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 dirty="0"/>
                  <a:t>n (number of cleaning</a:t>
                </a:r>
                <a:r>
                  <a:rPr lang="en-US" sz="2400" baseline="0" dirty="0"/>
                  <a:t> candidate segments)</a:t>
                </a:r>
                <a:endParaRPr lang="en-US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2136089640"/>
        <c:crosses val="autoZero"/>
        <c:auto val="1"/>
        <c:lblAlgn val="ctr"/>
        <c:lblOffset val="100"/>
        <c:noMultiLvlLbl val="0"/>
      </c:catAx>
      <c:valAx>
        <c:axId val="-213608964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143250920"/>
        <c:crosses val="autoZero"/>
        <c:crossBetween val="between"/>
      </c:valAx>
      <c:valAx>
        <c:axId val="-2136086488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800"/>
                </a:pPr>
                <a:r>
                  <a:rPr lang="en-US" sz="3200" dirty="0"/>
                  <a:t>MB/s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2136048904"/>
        <c:crosses val="max"/>
        <c:crossBetween val="between"/>
      </c:valAx>
      <c:catAx>
        <c:axId val="-2136048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3608648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Hit rate</c:v>
                </c:pt>
              </c:strCache>
            </c:strRef>
          </c:tx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1.0</c:v>
                </c:pt>
                <c:pt idx="1">
                  <c:v>10.0</c:v>
                </c:pt>
                <c:pt idx="2">
                  <c:v>20.0</c:v>
                </c:pt>
                <c:pt idx="3">
                  <c:v>40.0</c:v>
                </c:pt>
                <c:pt idx="4">
                  <c:v>60.0</c:v>
                </c:pt>
                <c:pt idx="5">
                  <c:v>80.0</c:v>
                </c:pt>
                <c:pt idx="6">
                  <c:v>100.0</c:v>
                </c:pt>
              </c:numCache>
            </c:numRef>
          </c:cat>
          <c:val>
            <c:numRef>
              <c:f>Sheet1!$B$2:$B$8</c:f>
              <c:numCache>
                <c:formatCode>0.00%</c:formatCode>
                <c:ptCount val="7"/>
                <c:pt idx="0">
                  <c:v>0.892</c:v>
                </c:pt>
                <c:pt idx="1">
                  <c:v>0.9047</c:v>
                </c:pt>
                <c:pt idx="2">
                  <c:v>0.9058</c:v>
                </c:pt>
                <c:pt idx="3">
                  <c:v>0.9074</c:v>
                </c:pt>
                <c:pt idx="4">
                  <c:v>0.9074</c:v>
                </c:pt>
                <c:pt idx="5">
                  <c:v>0.9075</c:v>
                </c:pt>
                <c:pt idx="6">
                  <c:v>0.9075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0861352"/>
        <c:axId val="-2140867352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Memory Bandwidth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1.0</c:v>
                </c:pt>
                <c:pt idx="1">
                  <c:v>10.0</c:v>
                </c:pt>
                <c:pt idx="2">
                  <c:v>20.0</c:v>
                </c:pt>
                <c:pt idx="3">
                  <c:v>40.0</c:v>
                </c:pt>
                <c:pt idx="4">
                  <c:v>60.0</c:v>
                </c:pt>
                <c:pt idx="5">
                  <c:v>80.0</c:v>
                </c:pt>
                <c:pt idx="6">
                  <c:v>100.0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0.04</c:v>
                </c:pt>
                <c:pt idx="1">
                  <c:v>2.14</c:v>
                </c:pt>
                <c:pt idx="2">
                  <c:v>2.86</c:v>
                </c:pt>
                <c:pt idx="3">
                  <c:v>4.609999999999998</c:v>
                </c:pt>
                <c:pt idx="4">
                  <c:v>6.17</c:v>
                </c:pt>
                <c:pt idx="5">
                  <c:v>7.649999999999998</c:v>
                </c:pt>
                <c:pt idx="6">
                  <c:v>9.17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3292696"/>
        <c:axId val="-2140951480"/>
      </c:lineChart>
      <c:catAx>
        <c:axId val="-2140861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n (number of cleaning</a:t>
                </a:r>
                <a:r>
                  <a:rPr lang="en-US" sz="2400" baseline="0"/>
                  <a:t> candidate segments)</a:t>
                </a:r>
                <a:endParaRPr lang="en-US" sz="2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2140867352"/>
        <c:crosses val="autoZero"/>
        <c:auto val="1"/>
        <c:lblAlgn val="ctr"/>
        <c:lblOffset val="100"/>
        <c:noMultiLvlLbl val="0"/>
      </c:catAx>
      <c:valAx>
        <c:axId val="-214086735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140861352"/>
        <c:crosses val="autoZero"/>
        <c:crossBetween val="between"/>
      </c:valAx>
      <c:valAx>
        <c:axId val="-2140951480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800"/>
                </a:pPr>
                <a:r>
                  <a:rPr lang="en-US" sz="3200" dirty="0"/>
                  <a:t>MB/s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2123292696"/>
        <c:crosses val="max"/>
        <c:crossBetween val="between"/>
      </c:valAx>
      <c:catAx>
        <c:axId val="-2123292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4095148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Combined Hit Rate</c:v>
                </c:pt>
              </c:strCache>
            </c:strRef>
          </c:tx>
          <c:invertIfNegative val="0"/>
          <c:cat>
            <c:strRef>
              <c:f>Sheet1!$B$1:$D$1</c:f>
              <c:strCache>
                <c:ptCount val="3"/>
                <c:pt idx="0">
                  <c:v>Memcached</c:v>
                </c:pt>
                <c:pt idx="1">
                  <c:v>Cliffhanger</c:v>
                </c:pt>
                <c:pt idx="2">
                  <c:v>Memshare (75% Reserved)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0.847</c:v>
                </c:pt>
                <c:pt idx="1">
                  <c:v>0.877</c:v>
                </c:pt>
                <c:pt idx="2">
                  <c:v>0.908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Miss Reduction vs. Memcached</c:v>
                </c:pt>
              </c:strCache>
            </c:strRef>
          </c:tx>
          <c:spPr>
            <a:solidFill>
              <a:srgbClr val="42BA97"/>
            </a:solidFill>
          </c:spPr>
          <c:invertIfNegative val="0"/>
          <c:cat>
            <c:strRef>
              <c:f>Sheet1!$B$1:$D$1</c:f>
              <c:strCache>
                <c:ptCount val="3"/>
                <c:pt idx="0">
                  <c:v>Memcached</c:v>
                </c:pt>
                <c:pt idx="1">
                  <c:v>Cliffhanger</c:v>
                </c:pt>
                <c:pt idx="2">
                  <c:v>Memshare (75% Reserved)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0.0</c:v>
                </c:pt>
                <c:pt idx="1">
                  <c:v>0.2</c:v>
                </c:pt>
                <c:pt idx="2">
                  <c:v>0.397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3118712"/>
        <c:axId val="-2143116680"/>
      </c:barChart>
      <c:catAx>
        <c:axId val="-2143118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-2143116680"/>
        <c:crosses val="autoZero"/>
        <c:auto val="1"/>
        <c:lblAlgn val="ctr"/>
        <c:lblOffset val="100"/>
        <c:noMultiLvlLbl val="0"/>
      </c:catAx>
      <c:valAx>
        <c:axId val="-21431166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431187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B646D-B739-4E3C-8C84-2865342B65B1}" type="datetimeFigureOut">
              <a:rPr lang="en-US" smtClean="0"/>
              <a:t>7/17/17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429A4-6520-4A82-97A3-E45992B4F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03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84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476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65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71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baseline="0" dirty="0" smtClean="0"/>
              <a:t>No application is ever denied new space</a:t>
            </a:r>
          </a:p>
          <a:p>
            <a:pPr marL="342900" marR="0" indent="-342900" algn="l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Emphasize that the cleaner is an enforcement engine</a:t>
            </a:r>
          </a:p>
          <a:p>
            <a:pPr marL="342900" indent="-3429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81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15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15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15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158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15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1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148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158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647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637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83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347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044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44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2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98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2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76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56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34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64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429A4-6520-4A82-97A3-E45992B4FE8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64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9436"/>
            <a:ext cx="10972800" cy="286512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>
            <a:normAutofit/>
          </a:bodyPr>
          <a:lstStyle>
            <a:lvl1pPr marL="0" indent="0" algn="ctr">
              <a:buNone/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 algn="ctr">
              <a:buNone/>
              <a:defRPr sz="3400"/>
            </a:lvl2pPr>
            <a:lvl3pPr marL="1097280" indent="0" algn="ctr">
              <a:buNone/>
              <a:defRPr sz="2900"/>
            </a:lvl3pPr>
            <a:lvl4pPr marL="1645920" indent="0" algn="ctr">
              <a:buNone/>
              <a:defRPr sz="2400"/>
            </a:lvl4pPr>
            <a:lvl5pPr marL="2194560" indent="0" algn="ctr">
              <a:buNone/>
              <a:defRPr sz="2400"/>
            </a:lvl5pPr>
            <a:lvl6pPr marL="2743200" indent="0" algn="ctr">
              <a:buNone/>
              <a:defRPr sz="2400"/>
            </a:lvl6pPr>
            <a:lvl7pPr marL="3291840" indent="0" algn="ctr">
              <a:buNone/>
              <a:defRPr sz="2400"/>
            </a:lvl7pPr>
            <a:lvl8pPr marL="3840480" indent="0" algn="ctr">
              <a:buNone/>
              <a:defRPr sz="2400"/>
            </a:lvl8pPr>
            <a:lvl9pPr marL="4389120" indent="0" algn="ctr">
              <a:buNone/>
              <a:defRPr sz="2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3793-2D08-4090-8238-EF9CD5174023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2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29E-EC7C-4874-AD85-56110FB0B1F4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4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2434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2435"/>
            <a:ext cx="9281160" cy="69742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D620-7F82-4BDF-9F84-B2AF16D779F8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85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9436"/>
            <a:ext cx="10972800" cy="286512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>
            <a:normAutofit/>
          </a:bodyPr>
          <a:lstStyle>
            <a:lvl1pPr marL="0" indent="0" algn="ctr">
              <a:buNone/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 algn="ctr">
              <a:buNone/>
              <a:defRPr sz="3400"/>
            </a:lvl2pPr>
            <a:lvl3pPr marL="1097280" indent="0" algn="ctr">
              <a:buNone/>
              <a:defRPr sz="2900"/>
            </a:lvl3pPr>
            <a:lvl4pPr marL="1645920" indent="0" algn="ctr">
              <a:buNone/>
              <a:defRPr sz="2400"/>
            </a:lvl4pPr>
            <a:lvl5pPr marL="2194560" indent="0" algn="ctr">
              <a:buNone/>
              <a:defRPr sz="2400"/>
            </a:lvl5pPr>
            <a:lvl6pPr marL="2743200" indent="0" algn="ctr">
              <a:buNone/>
              <a:defRPr sz="2400"/>
            </a:lvl6pPr>
            <a:lvl7pPr marL="3291840" indent="0" algn="ctr">
              <a:buNone/>
              <a:defRPr sz="2400"/>
            </a:lvl7pPr>
            <a:lvl8pPr marL="3840480" indent="0" algn="ctr">
              <a:buNone/>
              <a:defRPr sz="2400"/>
            </a:lvl8pPr>
            <a:lvl9pPr marL="4389120" indent="0" algn="ctr">
              <a:buNone/>
              <a:defRPr sz="2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3458-BA02-4A3C-979A-0866AE9B2C6E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6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D490-D894-4A8B-AD79-2A4CBCB11122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1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4907"/>
            <a:ext cx="12618720" cy="3421450"/>
          </a:xfrm>
        </p:spPr>
        <p:txBody>
          <a:bodyPr anchor="b">
            <a:normAutofit/>
          </a:bodyPr>
          <a:lstStyle>
            <a:lvl1pPr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463160"/>
            <a:ext cx="12618720" cy="1800224"/>
          </a:xfrm>
        </p:spPr>
        <p:txBody>
          <a:bodyPr anchor="t">
            <a:normAutofit/>
          </a:bodyPr>
          <a:lstStyle>
            <a:lvl1pPr marL="0" indent="0">
              <a:buNone/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07FA-35FD-48E0-B0D3-0BC6D232FEEF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19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152" y="2194561"/>
            <a:ext cx="6217920" cy="52216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4561"/>
            <a:ext cx="6217920" cy="52216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EAE8-691E-4571-BDD4-4A12FFD5F3AC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16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152" y="2018221"/>
            <a:ext cx="6187440" cy="99083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4152" y="3009061"/>
            <a:ext cx="6187440" cy="4416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1" y="2018221"/>
            <a:ext cx="6217921" cy="99083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1" y="3009061"/>
            <a:ext cx="6217921" cy="4416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0421-A785-4E9D-AA36-1D39A5FDFA65}" type="datetime1">
              <a:rPr lang="en-US" smtClean="0"/>
              <a:t>7/17/17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10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C606-54F3-4240-AC3A-1A39C1FEBDD5}" type="datetime1">
              <a:rPr lang="en-US" smtClean="0"/>
              <a:t>7/17/17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13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224B-82F0-4247-8BE3-9907485C6DE7}" type="datetime1">
              <a:rPr lang="en-US" smtClean="0"/>
              <a:t>7/17/17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00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98" y="548641"/>
            <a:ext cx="4718304" cy="1920236"/>
          </a:xfrm>
        </p:spPr>
        <p:txBody>
          <a:bodyPr anchor="b">
            <a:normAutofit/>
          </a:bodyPr>
          <a:lstStyle>
            <a:lvl1pPr>
              <a:defRPr sz="3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0" y="1188720"/>
            <a:ext cx="7406640" cy="5852160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98" y="2468880"/>
            <a:ext cx="4718304" cy="4572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9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688-189A-4D26-96EB-7AC418ED06F7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4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C2DE-A5E3-49E2-BCB0-750A908DE63F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27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98" y="548640"/>
            <a:ext cx="4718304" cy="1920240"/>
          </a:xfrm>
        </p:spPr>
        <p:txBody>
          <a:bodyPr anchor="b">
            <a:normAutofit/>
          </a:bodyPr>
          <a:lstStyle>
            <a:lvl1pPr>
              <a:defRPr sz="3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0" y="1188720"/>
            <a:ext cx="7406640" cy="585216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98" y="2468880"/>
            <a:ext cx="4718304" cy="4572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9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993B-3755-4FD9-98A0-6931E080E9C4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46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94FF-2EB3-4100-AB51-BCFCC8653647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62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2434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2435"/>
            <a:ext cx="9281160" cy="69742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D31-A591-4673-8C4B-AEDD6F6DEBF6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852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9436"/>
            <a:ext cx="10972800" cy="286512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>
            <a:normAutofit/>
          </a:bodyPr>
          <a:lstStyle>
            <a:lvl1pPr marL="0" indent="0" algn="ctr">
              <a:buNone/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 algn="ctr">
              <a:buNone/>
              <a:defRPr sz="3400"/>
            </a:lvl2pPr>
            <a:lvl3pPr marL="1097280" indent="0" algn="ctr">
              <a:buNone/>
              <a:defRPr sz="2900"/>
            </a:lvl3pPr>
            <a:lvl4pPr marL="1645920" indent="0" algn="ctr">
              <a:buNone/>
              <a:defRPr sz="2400"/>
            </a:lvl4pPr>
            <a:lvl5pPr marL="2194560" indent="0" algn="ctr">
              <a:buNone/>
              <a:defRPr sz="2400"/>
            </a:lvl5pPr>
            <a:lvl6pPr marL="2743200" indent="0" algn="ctr">
              <a:buNone/>
              <a:defRPr sz="2400"/>
            </a:lvl6pPr>
            <a:lvl7pPr marL="3291840" indent="0" algn="ctr">
              <a:buNone/>
              <a:defRPr sz="2400"/>
            </a:lvl7pPr>
            <a:lvl8pPr marL="3840480" indent="0" algn="ctr">
              <a:buNone/>
              <a:defRPr sz="2400"/>
            </a:lvl8pPr>
            <a:lvl9pPr marL="4389120" indent="0" algn="ctr">
              <a:buNone/>
              <a:defRPr sz="2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7B68-365E-4456-B243-E54592888E83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85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8480-F1B7-4144-85FD-61345A4019A7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52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4907"/>
            <a:ext cx="12618720" cy="3421450"/>
          </a:xfrm>
        </p:spPr>
        <p:txBody>
          <a:bodyPr anchor="b">
            <a:normAutofit/>
          </a:bodyPr>
          <a:lstStyle>
            <a:lvl1pPr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463160"/>
            <a:ext cx="12618720" cy="1800224"/>
          </a:xfrm>
        </p:spPr>
        <p:txBody>
          <a:bodyPr anchor="t">
            <a:normAutofit/>
          </a:bodyPr>
          <a:lstStyle>
            <a:lvl1pPr marL="0" indent="0">
              <a:buNone/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287E1-A205-4707-B9FB-59801C664199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59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152" y="2194561"/>
            <a:ext cx="6217920" cy="52216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4561"/>
            <a:ext cx="6217920" cy="52216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B0CC-1FC7-4774-BF5E-56425D42D6AE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593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152" y="2018221"/>
            <a:ext cx="6187440" cy="99083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4152" y="3009061"/>
            <a:ext cx="6187440" cy="4416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1" y="2018221"/>
            <a:ext cx="6217921" cy="99083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1" y="3009061"/>
            <a:ext cx="6217921" cy="4416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3F67-6BF1-48FE-A38C-CE2967EA51F8}" type="datetime1">
              <a:rPr lang="en-US" smtClean="0"/>
              <a:t>7/17/17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1770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2AC1-EE39-442D-AB26-AEAEA20E3031}" type="datetime1">
              <a:rPr lang="en-US" smtClean="0"/>
              <a:t>7/17/17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217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784D-8DD3-4A3A-918E-DF34CFFD5062}" type="datetime1">
              <a:rPr lang="en-US" smtClean="0"/>
              <a:t>7/17/17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6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4907"/>
            <a:ext cx="12618720" cy="3421450"/>
          </a:xfrm>
        </p:spPr>
        <p:txBody>
          <a:bodyPr anchor="b">
            <a:normAutofit/>
          </a:bodyPr>
          <a:lstStyle>
            <a:lvl1pPr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463160"/>
            <a:ext cx="12618720" cy="1800224"/>
          </a:xfrm>
        </p:spPr>
        <p:txBody>
          <a:bodyPr anchor="t">
            <a:normAutofit/>
          </a:bodyPr>
          <a:lstStyle>
            <a:lvl1pPr marL="0" indent="0">
              <a:buNone/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E2DC-93DE-4CDB-91E4-4E15473920B6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074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98" y="548641"/>
            <a:ext cx="4718304" cy="1920236"/>
          </a:xfrm>
        </p:spPr>
        <p:txBody>
          <a:bodyPr anchor="b">
            <a:normAutofit/>
          </a:bodyPr>
          <a:lstStyle>
            <a:lvl1pPr>
              <a:defRPr sz="3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0" y="1188720"/>
            <a:ext cx="7406640" cy="5852160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98" y="2468880"/>
            <a:ext cx="4718304" cy="4572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9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AFF-67B5-48EE-A9E7-4FF89C105653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611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98" y="548640"/>
            <a:ext cx="4718304" cy="1920240"/>
          </a:xfrm>
        </p:spPr>
        <p:txBody>
          <a:bodyPr anchor="b">
            <a:normAutofit/>
          </a:bodyPr>
          <a:lstStyle>
            <a:lvl1pPr>
              <a:defRPr sz="3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0" y="1188720"/>
            <a:ext cx="7406640" cy="585216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98" y="2468880"/>
            <a:ext cx="4718304" cy="4572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9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DB7D-9745-41C5-9741-EF402DBC1D7A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571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5ECE-B8CA-4DBA-B90D-1D1FAF4035EC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985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2434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2435"/>
            <a:ext cx="9281160" cy="69742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A741C-3AFB-4DFB-8DDB-52287DFDA7DC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362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9436"/>
            <a:ext cx="10972800" cy="286512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>
            <a:normAutofit/>
          </a:bodyPr>
          <a:lstStyle>
            <a:lvl1pPr marL="0" indent="0" algn="ctr">
              <a:buNone/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 algn="ctr">
              <a:buNone/>
              <a:defRPr sz="3400"/>
            </a:lvl2pPr>
            <a:lvl3pPr marL="1097280" indent="0" algn="ctr">
              <a:buNone/>
              <a:defRPr sz="2900"/>
            </a:lvl3pPr>
            <a:lvl4pPr marL="1645920" indent="0" algn="ctr">
              <a:buNone/>
              <a:defRPr sz="2400"/>
            </a:lvl4pPr>
            <a:lvl5pPr marL="2194560" indent="0" algn="ctr">
              <a:buNone/>
              <a:defRPr sz="2400"/>
            </a:lvl5pPr>
            <a:lvl6pPr marL="2743200" indent="0" algn="ctr">
              <a:buNone/>
              <a:defRPr sz="2400"/>
            </a:lvl6pPr>
            <a:lvl7pPr marL="3291840" indent="0" algn="ctr">
              <a:buNone/>
              <a:defRPr sz="2400"/>
            </a:lvl7pPr>
            <a:lvl8pPr marL="3840480" indent="0" algn="ctr">
              <a:buNone/>
              <a:defRPr sz="2400"/>
            </a:lvl8pPr>
            <a:lvl9pPr marL="4389120" indent="0" algn="ctr">
              <a:buNone/>
              <a:defRPr sz="2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3711-5C4A-4D5D-9B49-8F4AD3AA3D0E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264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88B4-5D5C-44CC-B2DF-4B533D2D914E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771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4907"/>
            <a:ext cx="12618720" cy="3421450"/>
          </a:xfrm>
        </p:spPr>
        <p:txBody>
          <a:bodyPr anchor="b">
            <a:normAutofit/>
          </a:bodyPr>
          <a:lstStyle>
            <a:lvl1pPr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463160"/>
            <a:ext cx="12618720" cy="1800224"/>
          </a:xfrm>
        </p:spPr>
        <p:txBody>
          <a:bodyPr anchor="t">
            <a:normAutofit/>
          </a:bodyPr>
          <a:lstStyle>
            <a:lvl1pPr marL="0" indent="0">
              <a:buNone/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E73E-9BCB-45DD-A4C7-C21C08B66A60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9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152" y="2194561"/>
            <a:ext cx="6217920" cy="52216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4561"/>
            <a:ext cx="6217920" cy="52216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A342E-1915-41AE-9794-1C0835E2BD2C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922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152" y="2018221"/>
            <a:ext cx="6187440" cy="99083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4152" y="3009061"/>
            <a:ext cx="6187440" cy="4416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1" y="2018221"/>
            <a:ext cx="6217921" cy="99083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1" y="3009061"/>
            <a:ext cx="6217921" cy="4416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8D0EB-38CC-467C-B4FB-B4878DEBE39F}" type="datetime1">
              <a:rPr lang="en-US" smtClean="0"/>
              <a:t>7/17/17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107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11B6-62AA-4A9F-9D4F-09D67ECD54C1}" type="datetime1">
              <a:rPr lang="en-US" smtClean="0"/>
              <a:t>7/17/17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0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152" y="2194561"/>
            <a:ext cx="6217920" cy="52216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4561"/>
            <a:ext cx="6217920" cy="52216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9309-AA7C-48D9-B049-D663D6B7812B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025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8E91-905A-425C-B6D2-CD13C58CBDF5}" type="datetime1">
              <a:rPr lang="en-US" smtClean="0"/>
              <a:t>7/17/17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537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98" y="548641"/>
            <a:ext cx="4718304" cy="1920236"/>
          </a:xfrm>
        </p:spPr>
        <p:txBody>
          <a:bodyPr anchor="b">
            <a:normAutofit/>
          </a:bodyPr>
          <a:lstStyle>
            <a:lvl1pPr>
              <a:defRPr sz="3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0" y="1188720"/>
            <a:ext cx="7406640" cy="5852160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98" y="2468880"/>
            <a:ext cx="4718304" cy="4572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9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6AF6-28E1-4923-929E-F5459F97B7DA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756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98" y="548640"/>
            <a:ext cx="4718304" cy="1920240"/>
          </a:xfrm>
        </p:spPr>
        <p:txBody>
          <a:bodyPr anchor="b">
            <a:normAutofit/>
          </a:bodyPr>
          <a:lstStyle>
            <a:lvl1pPr>
              <a:defRPr sz="3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0" y="1188720"/>
            <a:ext cx="7406640" cy="585216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98" y="2468880"/>
            <a:ext cx="4718304" cy="4572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9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124E-CFD5-48D9-BFC0-2342156A043B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893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C0C5-0901-4D95-B7F3-32FCA5CA5D3A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449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2434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2435"/>
            <a:ext cx="9281160" cy="69742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65B6-51AC-4216-892E-9CE9B784FDC0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072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9436"/>
            <a:ext cx="10972800" cy="286512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>
            <a:normAutofit/>
          </a:bodyPr>
          <a:lstStyle>
            <a:lvl1pPr marL="0" indent="0" algn="ctr">
              <a:buNone/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 algn="ctr">
              <a:buNone/>
              <a:defRPr sz="3400"/>
            </a:lvl2pPr>
            <a:lvl3pPr marL="1097280" indent="0" algn="ctr">
              <a:buNone/>
              <a:defRPr sz="2900"/>
            </a:lvl3pPr>
            <a:lvl4pPr marL="1645920" indent="0" algn="ctr">
              <a:buNone/>
              <a:defRPr sz="2400"/>
            </a:lvl4pPr>
            <a:lvl5pPr marL="2194560" indent="0" algn="ctr">
              <a:buNone/>
              <a:defRPr sz="2400"/>
            </a:lvl5pPr>
            <a:lvl6pPr marL="2743200" indent="0" algn="ctr">
              <a:buNone/>
              <a:defRPr sz="2400"/>
            </a:lvl6pPr>
            <a:lvl7pPr marL="3291840" indent="0" algn="ctr">
              <a:buNone/>
              <a:defRPr sz="2400"/>
            </a:lvl7pPr>
            <a:lvl8pPr marL="3840480" indent="0" algn="ctr">
              <a:buNone/>
              <a:defRPr sz="2400"/>
            </a:lvl8pPr>
            <a:lvl9pPr marL="4389120" indent="0" algn="ctr">
              <a:buNone/>
              <a:defRPr sz="2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664C-5047-4667-A2A0-CA857F10ABC6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18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DC7B8-E967-45DD-97DE-15F8029FFFF6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196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4907"/>
            <a:ext cx="12618720" cy="3421450"/>
          </a:xfrm>
        </p:spPr>
        <p:txBody>
          <a:bodyPr anchor="b">
            <a:normAutofit/>
          </a:bodyPr>
          <a:lstStyle>
            <a:lvl1pPr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463160"/>
            <a:ext cx="12618720" cy="1800224"/>
          </a:xfrm>
        </p:spPr>
        <p:txBody>
          <a:bodyPr anchor="t">
            <a:normAutofit/>
          </a:bodyPr>
          <a:lstStyle>
            <a:lvl1pPr marL="0" indent="0">
              <a:buNone/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523C-395B-4502-BD8C-68CC5308A957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944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152" y="2194561"/>
            <a:ext cx="6217920" cy="52216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4561"/>
            <a:ext cx="6217920" cy="52216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94F3-24A5-48FF-878B-EB12002F353C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426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152" y="2018221"/>
            <a:ext cx="6187440" cy="99083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4152" y="3009061"/>
            <a:ext cx="6187440" cy="4416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1" y="2018221"/>
            <a:ext cx="6217921" cy="99083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1" y="3009061"/>
            <a:ext cx="6217921" cy="4416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5746-B99E-4598-AB03-F43304C229D6}" type="datetime1">
              <a:rPr lang="en-US" smtClean="0"/>
              <a:t>7/17/17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152" y="2018221"/>
            <a:ext cx="6187440" cy="99083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4152" y="3009061"/>
            <a:ext cx="6187440" cy="4416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1" y="2018221"/>
            <a:ext cx="6217921" cy="99083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1" y="3009061"/>
            <a:ext cx="6217921" cy="4416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10CB-541A-4979-B659-737BE8272DE4}" type="datetime1">
              <a:rPr lang="en-US" smtClean="0"/>
              <a:t>7/17/17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57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E54A-245E-4CEA-A848-C4C9AAFA41D1}" type="datetime1">
              <a:rPr lang="en-US" smtClean="0"/>
              <a:t>7/17/17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143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CF91-E1CA-4955-A78F-C9619EFB74FA}" type="datetime1">
              <a:rPr lang="en-US" smtClean="0"/>
              <a:t>7/17/17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649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98" y="548641"/>
            <a:ext cx="4718304" cy="1920236"/>
          </a:xfrm>
        </p:spPr>
        <p:txBody>
          <a:bodyPr anchor="b">
            <a:normAutofit/>
          </a:bodyPr>
          <a:lstStyle>
            <a:lvl1pPr>
              <a:defRPr sz="3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0" y="1188720"/>
            <a:ext cx="7406640" cy="5852160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98" y="2468880"/>
            <a:ext cx="4718304" cy="4572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9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2311-410B-4339-AF96-48B6A5EE6488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70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98" y="548640"/>
            <a:ext cx="4718304" cy="1920240"/>
          </a:xfrm>
        </p:spPr>
        <p:txBody>
          <a:bodyPr anchor="b">
            <a:normAutofit/>
          </a:bodyPr>
          <a:lstStyle>
            <a:lvl1pPr>
              <a:defRPr sz="3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0" y="1188720"/>
            <a:ext cx="7406640" cy="585216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98" y="2468880"/>
            <a:ext cx="4718304" cy="4572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9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F375-B8E8-487C-AE63-63839ECD30BE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12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4B94-D230-4C4B-A4D4-1A1AEB7B3991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4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2434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2435"/>
            <a:ext cx="9281160" cy="69742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3814-8CEA-435A-B270-E9BF356674C3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06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80960"/>
            <a:ext cx="1463040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7601179"/>
            <a:ext cx="14630400" cy="797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736" y="910742"/>
            <a:ext cx="12070080" cy="427939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9600" spc="-6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061" y="5346745"/>
            <a:ext cx="12070080" cy="1371600"/>
          </a:xfrm>
        </p:spPr>
        <p:txBody>
          <a:bodyPr lIns="109728" rIns="109728">
            <a:normAutofit/>
          </a:bodyPr>
          <a:lstStyle>
            <a:lvl1pPr marL="0" indent="0" algn="l">
              <a:buNone/>
              <a:defRPr sz="2900" cap="all" spc="240" baseline="0">
                <a:solidFill>
                  <a:schemeClr val="tx2"/>
                </a:solidFill>
                <a:latin typeface="+mj-lt"/>
              </a:defRPr>
            </a:lvl1pPr>
            <a:lvl2pPr marL="548640" indent="0" algn="ctr">
              <a:buNone/>
              <a:defRPr sz="2900"/>
            </a:lvl2pPr>
            <a:lvl3pPr marL="1097280" indent="0" algn="ctr">
              <a:buNone/>
              <a:defRPr sz="2900"/>
            </a:lvl3pPr>
            <a:lvl4pPr marL="1645920" indent="0" algn="ctr">
              <a:buNone/>
              <a:defRPr sz="2400"/>
            </a:lvl4pPr>
            <a:lvl5pPr marL="2194560" indent="0" algn="ctr">
              <a:buNone/>
              <a:defRPr sz="2400"/>
            </a:lvl5pPr>
            <a:lvl6pPr marL="2743200" indent="0" algn="ctr">
              <a:buNone/>
              <a:defRPr sz="2400"/>
            </a:lvl6pPr>
            <a:lvl7pPr marL="3291840" indent="0" algn="ctr">
              <a:buNone/>
              <a:defRPr sz="2400"/>
            </a:lvl7pPr>
            <a:lvl8pPr marL="3840480" indent="0" algn="ctr">
              <a:buNone/>
              <a:defRPr sz="2400"/>
            </a:lvl8pPr>
            <a:lvl9pPr marL="4389120" indent="0" algn="ctr">
              <a:buNone/>
              <a:defRPr sz="2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42314-382F-445F-B593-54834AF12DB3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449190" y="5212080"/>
            <a:ext cx="1185062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4589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685800" indent="-685800">
              <a:lnSpc>
                <a:spcPct val="100000"/>
              </a:lnSpc>
              <a:buFont typeface="Arial"/>
              <a:buChar char="•"/>
              <a:defRPr sz="5300"/>
            </a:lvl1pPr>
            <a:lvl2pPr marL="927202" indent="-685800">
              <a:lnSpc>
                <a:spcPct val="100000"/>
              </a:lnSpc>
              <a:buFont typeface="Arial"/>
              <a:buChar char="•"/>
              <a:defRPr sz="4300"/>
            </a:lvl2pPr>
            <a:lvl3pPr marL="1009498" indent="-548640">
              <a:lnSpc>
                <a:spcPct val="100000"/>
              </a:lnSpc>
              <a:buFont typeface="Arial"/>
              <a:buChar char="•"/>
              <a:defRPr sz="3400"/>
            </a:lvl3pPr>
            <a:lvl4pPr marL="1228954" indent="-548640">
              <a:lnSpc>
                <a:spcPct val="100000"/>
              </a:lnSpc>
              <a:buFont typeface="Arial"/>
              <a:buChar char="•"/>
              <a:defRPr sz="2400"/>
            </a:lvl4pPr>
            <a:lvl5pPr marL="1448410" indent="-548640">
              <a:lnSpc>
                <a:spcPct val="100000"/>
              </a:lnSpc>
              <a:buFont typeface="Arial"/>
              <a:buChar char="•"/>
              <a:defRPr sz="17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F0C9-0403-449A-AFBB-57B174E003EF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5678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1" y="7680960"/>
            <a:ext cx="1462659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7601179"/>
            <a:ext cx="14626590" cy="768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736" y="910742"/>
            <a:ext cx="12070080" cy="427939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9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736" y="5343754"/>
            <a:ext cx="12070080" cy="1371600"/>
          </a:xfrm>
        </p:spPr>
        <p:txBody>
          <a:bodyPr lIns="109728" rIns="109728" anchor="t" anchorCtr="0">
            <a:normAutofit/>
          </a:bodyPr>
          <a:lstStyle>
            <a:lvl1pPr marL="0" indent="0">
              <a:buNone/>
              <a:defRPr sz="2900" cap="all" spc="240" baseline="0">
                <a:solidFill>
                  <a:schemeClr val="tx2"/>
                </a:solidFill>
                <a:latin typeface="+mj-lt"/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BD64-20EE-4C0C-AD9F-C8AFAED95D50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449190" y="5212080"/>
            <a:ext cx="1185062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6163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16736" y="343924"/>
            <a:ext cx="12070080" cy="17409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6736" y="2214881"/>
            <a:ext cx="5925312" cy="48280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1504" y="2214882"/>
            <a:ext cx="5925312" cy="48280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6BDC-B43E-4C2B-94C2-E98ADCCC524A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6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A10E9-6CB0-4DAF-B7FC-4F906CAF331C}" type="datetime1">
              <a:rPr lang="en-US" smtClean="0"/>
              <a:t>7/17/17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8534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316736" y="343924"/>
            <a:ext cx="12070080" cy="17409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736" y="2215263"/>
            <a:ext cx="5925312" cy="883538"/>
          </a:xfrm>
        </p:spPr>
        <p:txBody>
          <a:bodyPr lIns="109728" rIns="109728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2"/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16736" y="3098802"/>
            <a:ext cx="5925312" cy="3944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61504" y="2215263"/>
            <a:ext cx="5925312" cy="883538"/>
          </a:xfrm>
        </p:spPr>
        <p:txBody>
          <a:bodyPr lIns="109728" rIns="109728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2"/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61504" y="3098801"/>
            <a:ext cx="5925312" cy="3944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9153-5BC9-462B-B58E-72B4F990FAD1}" type="datetime1">
              <a:rPr lang="en-US" smtClean="0"/>
              <a:t>7/17/17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009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7098-1F35-4926-BB19-BECA80FDCC34}" type="datetime1">
              <a:rPr lang="en-US" smtClean="0"/>
              <a:t>7/17/17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3130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1" y="7680960"/>
            <a:ext cx="1462659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9" y="7601179"/>
            <a:ext cx="14626590" cy="768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F063-E2DA-4412-B44D-9E7BAE7E37CB}" type="datetime1">
              <a:rPr lang="en-US" smtClean="0"/>
              <a:t>7/17/17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5327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" y="0"/>
            <a:ext cx="4860949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848085" y="0"/>
            <a:ext cx="76810" cy="822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13231"/>
            <a:ext cx="3840480" cy="2743200"/>
          </a:xfrm>
        </p:spPr>
        <p:txBody>
          <a:bodyPr anchor="b">
            <a:normAutofit/>
          </a:bodyPr>
          <a:lstStyle>
            <a:lvl1pPr>
              <a:defRPr sz="43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720" y="877824"/>
            <a:ext cx="7790688" cy="6309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3511296"/>
            <a:ext cx="3840480" cy="4054949"/>
          </a:xfrm>
        </p:spPr>
        <p:txBody>
          <a:bodyPr lIns="109728" rIns="109728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8614" y="7751743"/>
            <a:ext cx="3142212" cy="438150"/>
          </a:xfrm>
        </p:spPr>
        <p:txBody>
          <a:bodyPr/>
          <a:lstStyle>
            <a:lvl1pPr algn="l">
              <a:defRPr/>
            </a:lvl1pPr>
          </a:lstStyle>
          <a:p>
            <a:fld id="{5036607E-8C71-443F-8F8F-8462BE3B7029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60720" y="7751743"/>
            <a:ext cx="5577840" cy="43815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9246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943600"/>
            <a:ext cx="1462659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9" y="5898091"/>
            <a:ext cx="14626590" cy="768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737" y="6089904"/>
            <a:ext cx="12136374" cy="987552"/>
          </a:xfrm>
        </p:spPr>
        <p:txBody>
          <a:bodyPr tIns="0" bIns="0" anchor="b">
            <a:noAutofit/>
          </a:bodyPr>
          <a:lstStyle>
            <a:lvl1pPr>
              <a:defRPr sz="43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" y="0"/>
            <a:ext cx="14630382" cy="5898091"/>
          </a:xfrm>
          <a:solidFill>
            <a:schemeClr val="bg2">
              <a:lumMod val="90000"/>
            </a:schemeClr>
          </a:solidFill>
        </p:spPr>
        <p:txBody>
          <a:bodyPr lIns="548640" tIns="548640" anchor="t"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6736" y="7088429"/>
            <a:ext cx="12135917" cy="713232"/>
          </a:xfrm>
        </p:spPr>
        <p:txBody>
          <a:bodyPr lIns="109728" tIns="0" rIns="109728" bIns="0">
            <a:normAutofit/>
          </a:bodyPr>
          <a:lstStyle>
            <a:lvl1pPr marL="0" indent="0">
              <a:spcBef>
                <a:spcPts val="0"/>
              </a:spcBef>
              <a:spcAft>
                <a:spcPts val="720"/>
              </a:spcAft>
              <a:buNone/>
              <a:defRPr sz="1800">
                <a:solidFill>
                  <a:srgbClr val="FFFFFF"/>
                </a:solidFill>
              </a:defRPr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6178-AA9C-4284-B7C4-220CA7E64955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5927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54864" tIns="0" rIns="54864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0725-C117-46B0-8F63-F0C63737FE8B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67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1" y="7680960"/>
            <a:ext cx="1462659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7601179"/>
            <a:ext cx="14626590" cy="768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94762"/>
            <a:ext cx="3154680" cy="69118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94762"/>
            <a:ext cx="9281160" cy="6911878"/>
          </a:xfrm>
        </p:spPr>
        <p:txBody>
          <a:bodyPr vert="eaVert" lIns="54864" tIns="0" rIns="54864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FD49-4E1B-4BB0-8F76-B47037AB8115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3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1612-B04A-4D00-8F80-37C36FC61E63}" type="datetime1">
              <a:rPr lang="en-US" smtClean="0"/>
              <a:t>7/17/17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7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98" y="548641"/>
            <a:ext cx="4718304" cy="1920236"/>
          </a:xfrm>
        </p:spPr>
        <p:txBody>
          <a:bodyPr anchor="b">
            <a:normAutofit/>
          </a:bodyPr>
          <a:lstStyle>
            <a:lvl1pPr>
              <a:defRPr sz="3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0" y="1188720"/>
            <a:ext cx="7406640" cy="5852160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98" y="2468880"/>
            <a:ext cx="4718304" cy="4572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9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6ACA-7D8D-4555-8112-C9889D54E5FE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5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98" y="548640"/>
            <a:ext cx="4718304" cy="1920240"/>
          </a:xfrm>
        </p:spPr>
        <p:txBody>
          <a:bodyPr anchor="b">
            <a:normAutofit/>
          </a:bodyPr>
          <a:lstStyle>
            <a:lvl1pPr>
              <a:defRPr sz="3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0" y="1188720"/>
            <a:ext cx="7406640" cy="585216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98" y="2468880"/>
            <a:ext cx="4718304" cy="4572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9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D056-97F2-47F9-83B3-3C06058A9D21}" type="datetime1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152" y="438912"/>
            <a:ext cx="12618720" cy="1590674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152" y="2194561"/>
            <a:ext cx="12618720" cy="5221604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A66E41B-6A36-45D1-B2B2-8543AEDDD1AE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1032" y="7627621"/>
            <a:ext cx="329184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6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 ft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Wingdings 2" pitchFamily="18" charset="2"/>
        <a:buChar char="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152" y="438912"/>
            <a:ext cx="12618720" cy="1590674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152" y="2194561"/>
            <a:ext cx="12618720" cy="5221604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7E0AD5-3309-4138-877B-CC8CE89A88D2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1032" y="7627621"/>
            <a:ext cx="329184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6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ft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Wingdings 2" pitchFamily="18" charset="2"/>
        <a:buChar char="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152" y="438912"/>
            <a:ext cx="12618720" cy="1590674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152" y="2194561"/>
            <a:ext cx="12618720" cy="5221604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5B1B1E0-9DBE-4114-A828-680F5D950612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1032" y="7627621"/>
            <a:ext cx="329184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8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Wingdings 2" pitchFamily="18" charset="2"/>
        <a:buChar char="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152" y="438912"/>
            <a:ext cx="12618720" cy="1590674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152" y="2194561"/>
            <a:ext cx="12618720" cy="5221604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EAF4A80-F547-449E-A16C-C0D964A99C9E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1032" y="7627621"/>
            <a:ext cx="329184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2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hf hdr="0" ft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Wingdings 2" pitchFamily="18" charset="2"/>
        <a:buChar char="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152" y="438912"/>
            <a:ext cx="12618720" cy="1590674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152" y="2194561"/>
            <a:ext cx="12618720" cy="5221604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96F1A7-FA8C-4EDD-924B-861ED8F0C511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1032" y="7627621"/>
            <a:ext cx="329184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7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hf hdr="0" ft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Wingdings 2" pitchFamily="18" charset="2"/>
        <a:buChar char="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1" y="7680960"/>
            <a:ext cx="1462659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9" y="7601179"/>
            <a:ext cx="14626590" cy="768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6736" y="343924"/>
            <a:ext cx="12070080" cy="1740908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736" y="2214881"/>
            <a:ext cx="12070080" cy="4828032"/>
          </a:xfrm>
          <a:prstGeom prst="rect">
            <a:avLst/>
          </a:prstGeom>
        </p:spPr>
        <p:txBody>
          <a:bodyPr vert="horz" lIns="0" tIns="54864" rIns="0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16737" y="7751743"/>
            <a:ext cx="2966725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9256BDBB-3514-4F83-8176-D21DF709BC97}" type="datetime1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3422" y="7751743"/>
            <a:ext cx="5787365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1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80550" y="7751743"/>
            <a:ext cx="157443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300">
                <a:solidFill>
                  <a:srgbClr val="FFFFFF"/>
                </a:solidFill>
              </a:defRPr>
            </a:lvl1pPr>
          </a:lstStyle>
          <a:p>
            <a:fld id="{A612795E-781C-4B29-875D-BBA6BE8FCDE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432238" y="2085414"/>
            <a:ext cx="1196035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8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</p:sldLayoutIdLst>
  <p:hf hdr="0" ftr="0" dt="0"/>
  <p:txStyles>
    <p:titleStyle>
      <a:lvl1pPr algn="l" defTabSz="1097280" rtl="0" eaLnBrk="1" latinLnBrk="0" hangingPunct="1">
        <a:lnSpc>
          <a:spcPct val="85000"/>
        </a:lnSpc>
        <a:spcBef>
          <a:spcPct val="0"/>
        </a:spcBef>
        <a:buNone/>
        <a:defRPr sz="7200" kern="1200" spc="-6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09728" indent="-109728" algn="l" defTabSz="1097280" rtl="0" eaLnBrk="1" latinLnBrk="0" hangingPunct="1">
        <a:lnSpc>
          <a:spcPct val="90000"/>
        </a:lnSpc>
        <a:spcBef>
          <a:spcPts val="1440"/>
        </a:spcBef>
        <a:spcAft>
          <a:spcPts val="24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0858" indent="-219456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0314" indent="-219456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99770" indent="-219456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19226" indent="-219456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20000" indent="-274320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560000" indent="-274320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00000" indent="-274320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40000" indent="-274320" algn="l" defTabSz="1097280" rtl="0" eaLnBrk="1" latinLnBrk="0" hangingPunct="1">
        <a:lnSpc>
          <a:spcPct val="90000"/>
        </a:lnSpc>
        <a:spcBef>
          <a:spcPts val="240"/>
        </a:spcBef>
        <a:spcAft>
          <a:spcPts val="480"/>
        </a:spcAft>
        <a:buClr>
          <a:schemeClr val="accent1"/>
        </a:buClr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tiff"/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image" Target="../media/image8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Relationship Id="rId2" Type="http://schemas.openxmlformats.org/officeDocument/2006/relationships/notesSlide" Target="../notesSlides/notesSlide2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chart" Target="../charts/char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err="1"/>
              <a:t>Memshare</a:t>
            </a:r>
            <a:r>
              <a:rPr lang="en-US" sz="8000" dirty="0"/>
              <a:t>: a </a:t>
            </a:r>
            <a:r>
              <a:rPr lang="en-US" sz="8000" dirty="0" smtClean="0"/>
              <a:t>Dynamic </a:t>
            </a:r>
            <a:br>
              <a:rPr lang="en-US" sz="8000" dirty="0" smtClean="0"/>
            </a:br>
            <a:r>
              <a:rPr lang="en-US" sz="8000" dirty="0" smtClean="0"/>
              <a:t>Multi</a:t>
            </a:r>
            <a:r>
              <a:rPr lang="en-US" sz="8000" dirty="0"/>
              <a:t>-tenant Key-value </a:t>
            </a:r>
            <a:r>
              <a:rPr lang="en-US" sz="8000" dirty="0" smtClean="0"/>
              <a:t>Cache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408" y="5472178"/>
            <a:ext cx="13026159" cy="1928386"/>
          </a:xfrm>
        </p:spPr>
        <p:txBody>
          <a:bodyPr>
            <a:normAutofit fontScale="92500"/>
          </a:bodyPr>
          <a:lstStyle/>
          <a:p>
            <a:pPr algn="ctr"/>
            <a:r>
              <a:rPr lang="en-US" b="1" dirty="0" smtClean="0">
                <a:solidFill>
                  <a:srgbClr val="2683C6"/>
                </a:solidFill>
                <a:latin typeface="Calibri"/>
                <a:cs typeface="Calibri"/>
              </a:rPr>
              <a:t>Asaf </a:t>
            </a:r>
            <a:r>
              <a:rPr lang="en-US" b="1" dirty="0" err="1" smtClean="0">
                <a:solidFill>
                  <a:srgbClr val="2683C6"/>
                </a:solidFill>
                <a:latin typeface="Calibri"/>
                <a:cs typeface="Calibri"/>
              </a:rPr>
              <a:t>cidon</a:t>
            </a:r>
            <a:r>
              <a:rPr lang="en-US" dirty="0" smtClean="0">
                <a:solidFill>
                  <a:srgbClr val="2683C6"/>
                </a:solidFill>
                <a:latin typeface="Calibri"/>
                <a:cs typeface="Calibri"/>
              </a:rPr>
              <a:t>*, </a:t>
            </a:r>
            <a:r>
              <a:rPr lang="en-US" dirty="0" err="1" smtClean="0">
                <a:solidFill>
                  <a:srgbClr val="2683C6"/>
                </a:solidFill>
                <a:latin typeface="Calibri"/>
                <a:cs typeface="Calibri"/>
              </a:rPr>
              <a:t>daniel</a:t>
            </a:r>
            <a:r>
              <a:rPr lang="en-US" dirty="0" smtClean="0">
                <a:solidFill>
                  <a:srgbClr val="2683C6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2683C6"/>
                </a:solidFill>
                <a:latin typeface="Calibri"/>
                <a:cs typeface="Calibri"/>
              </a:rPr>
              <a:t>rushton</a:t>
            </a:r>
            <a:r>
              <a:rPr lang="sk-SK" dirty="0" smtClean="0">
                <a:solidFill>
                  <a:srgbClr val="2683C6"/>
                </a:solidFill>
                <a:latin typeface="Calibri"/>
                <a:cs typeface="Calibri"/>
              </a:rPr>
              <a:t>†</a:t>
            </a:r>
            <a:r>
              <a:rPr lang="en-US" dirty="0" smtClean="0">
                <a:solidFill>
                  <a:srgbClr val="2683C6"/>
                </a:solidFill>
                <a:latin typeface="Calibri"/>
                <a:cs typeface="Calibri"/>
              </a:rPr>
              <a:t>, </a:t>
            </a:r>
            <a:r>
              <a:rPr lang="en-US" dirty="0" err="1" smtClean="0">
                <a:solidFill>
                  <a:srgbClr val="2683C6"/>
                </a:solidFill>
                <a:latin typeface="Calibri"/>
                <a:cs typeface="Calibri"/>
              </a:rPr>
              <a:t>stephen</a:t>
            </a:r>
            <a:r>
              <a:rPr lang="en-US" dirty="0" smtClean="0">
                <a:solidFill>
                  <a:srgbClr val="2683C6"/>
                </a:solidFill>
                <a:latin typeface="Calibri"/>
                <a:cs typeface="Calibri"/>
              </a:rPr>
              <a:t> m. rumble‡, </a:t>
            </a:r>
            <a:r>
              <a:rPr lang="en-US" dirty="0" err="1" smtClean="0">
                <a:solidFill>
                  <a:srgbClr val="2683C6"/>
                </a:solidFill>
                <a:latin typeface="Calibri"/>
                <a:cs typeface="Calibri"/>
              </a:rPr>
              <a:t>ryan</a:t>
            </a:r>
            <a:r>
              <a:rPr lang="en-US" dirty="0" smtClean="0">
                <a:solidFill>
                  <a:srgbClr val="2683C6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2683C6"/>
                </a:solidFill>
                <a:latin typeface="Calibri"/>
                <a:cs typeface="Calibri"/>
              </a:rPr>
              <a:t>stutsman</a:t>
            </a:r>
            <a:r>
              <a:rPr lang="sk-SK" dirty="0" smtClean="0">
                <a:solidFill>
                  <a:srgbClr val="2683C6"/>
                </a:solidFill>
                <a:latin typeface="Calibri"/>
                <a:cs typeface="Calibri"/>
              </a:rPr>
              <a:t>†</a:t>
            </a:r>
          </a:p>
          <a:p>
            <a:pPr algn="ctr"/>
            <a:endParaRPr lang="en-US" dirty="0" smtClean="0">
              <a:solidFill>
                <a:srgbClr val="2683C6"/>
              </a:solidFill>
              <a:latin typeface="Calibri"/>
              <a:cs typeface="Calibri"/>
            </a:endParaRPr>
          </a:p>
          <a:p>
            <a:pPr algn="ctr"/>
            <a:r>
              <a:rPr lang="en-US" dirty="0" smtClean="0">
                <a:solidFill>
                  <a:srgbClr val="2683C6"/>
                </a:solidFill>
                <a:latin typeface="Calibri"/>
                <a:cs typeface="Calibri"/>
              </a:rPr>
              <a:t>*Stanford University, </a:t>
            </a:r>
            <a:r>
              <a:rPr lang="sk-SK" dirty="0" smtClean="0">
                <a:solidFill>
                  <a:srgbClr val="2683C6"/>
                </a:solidFill>
                <a:latin typeface="Calibri"/>
                <a:cs typeface="Calibri"/>
              </a:rPr>
              <a:t>†University of utah, </a:t>
            </a:r>
            <a:r>
              <a:rPr lang="en-US" dirty="0" smtClean="0">
                <a:solidFill>
                  <a:srgbClr val="2683C6"/>
                </a:solidFill>
                <a:latin typeface="Calibri"/>
                <a:cs typeface="Calibri"/>
              </a:rPr>
              <a:t>‡</a:t>
            </a:r>
            <a:r>
              <a:rPr lang="en-US" dirty="0" err="1" smtClean="0">
                <a:solidFill>
                  <a:srgbClr val="2683C6"/>
                </a:solidFill>
                <a:latin typeface="Calibri"/>
                <a:cs typeface="Calibri"/>
              </a:rPr>
              <a:t>google</a:t>
            </a:r>
            <a:r>
              <a:rPr lang="en-US" dirty="0" smtClean="0">
                <a:solidFill>
                  <a:srgbClr val="2683C6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2683C6"/>
                </a:solidFill>
                <a:latin typeface="Calibri"/>
                <a:cs typeface="Calibri"/>
              </a:rPr>
              <a:t>inc.</a:t>
            </a:r>
            <a:endParaRPr lang="en-US" dirty="0" smtClean="0">
              <a:solidFill>
                <a:srgbClr val="2683C6"/>
              </a:solidFill>
              <a:latin typeface="Calibri"/>
              <a:cs typeface="Calibri"/>
            </a:endParaRPr>
          </a:p>
        </p:txBody>
      </p:sp>
      <p:sp>
        <p:nvSpPr>
          <p:cNvPr id="56" name="Subtitle 2"/>
          <p:cNvSpPr txBox="1">
            <a:spLocks/>
          </p:cNvSpPr>
          <p:nvPr/>
        </p:nvSpPr>
        <p:spPr>
          <a:xfrm>
            <a:off x="1316736" y="5346745"/>
            <a:ext cx="12070080" cy="1371600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 smtClean="0">
              <a:solidFill>
                <a:srgbClr val="2683C6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880550" y="7751743"/>
            <a:ext cx="1574430" cy="438150"/>
          </a:xfrm>
        </p:spPr>
        <p:txBody>
          <a:bodyPr/>
          <a:lstStyle/>
          <a:p>
            <a:fld id="{A612795E-781C-4B29-875D-BBA6BE8FCD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0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Estimate Hit Rate Curve Gradient to Optimize Hit Rate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10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53001" y="2158815"/>
            <a:ext cx="9436933" cy="4839696"/>
            <a:chOff x="1989763" y="2158815"/>
            <a:chExt cx="7648594" cy="3922553"/>
          </a:xfrm>
        </p:grpSpPr>
        <p:pic>
          <p:nvPicPr>
            <p:cNvPr id="8" name="Picture 7" descr="source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09" t="1908" r="50259" b="27029"/>
            <a:stretch/>
          </p:blipFill>
          <p:spPr>
            <a:xfrm>
              <a:off x="1989763" y="2158815"/>
              <a:ext cx="5955176" cy="3922553"/>
            </a:xfrm>
            <a:prstGeom prst="rect">
              <a:avLst/>
            </a:prstGeom>
          </p:spPr>
        </p:pic>
        <p:pic>
          <p:nvPicPr>
            <p:cNvPr id="9" name="Picture 8" descr="source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237" r="83178"/>
            <a:stretch/>
          </p:blipFill>
          <p:spPr>
            <a:xfrm>
              <a:off x="7800995" y="2201145"/>
              <a:ext cx="1837362" cy="16630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264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Estimate Hit Rate Curve Gradient to Optimize Hit Rate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source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65" b="77333"/>
          <a:stretch/>
        </p:blipFill>
        <p:spPr>
          <a:xfrm>
            <a:off x="8241286" y="3785629"/>
            <a:ext cx="5683524" cy="105406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653001" y="2158815"/>
            <a:ext cx="9436933" cy="4839696"/>
            <a:chOff x="1989763" y="2158815"/>
            <a:chExt cx="7648594" cy="3922553"/>
          </a:xfrm>
        </p:grpSpPr>
        <p:pic>
          <p:nvPicPr>
            <p:cNvPr id="7" name="Picture 6" descr="source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09" t="1908" r="50259" b="27029"/>
            <a:stretch/>
          </p:blipFill>
          <p:spPr>
            <a:xfrm>
              <a:off x="1989763" y="2158815"/>
              <a:ext cx="5955176" cy="3922553"/>
            </a:xfrm>
            <a:prstGeom prst="rect">
              <a:avLst/>
            </a:prstGeom>
          </p:spPr>
        </p:pic>
        <p:pic>
          <p:nvPicPr>
            <p:cNvPr id="8" name="Picture 7" descr="source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237" r="83178"/>
            <a:stretch/>
          </p:blipFill>
          <p:spPr>
            <a:xfrm>
              <a:off x="7800995" y="2201145"/>
              <a:ext cx="1837362" cy="16630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9457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Estimating Hit Rate Gradient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12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316735" y="2214881"/>
            <a:ext cx="6853991" cy="4828032"/>
          </a:xfrm>
        </p:spPr>
        <p:txBody>
          <a:bodyPr>
            <a:noAutofit/>
          </a:bodyPr>
          <a:lstStyle/>
          <a:p>
            <a:r>
              <a:rPr lang="en-US" sz="3800" dirty="0" smtClean="0"/>
              <a:t>Track access frequency to recently evicted objects to determine gradient at working point</a:t>
            </a:r>
          </a:p>
          <a:p>
            <a:r>
              <a:rPr lang="en-US" sz="3600" dirty="0" smtClean="0"/>
              <a:t>Can be further improved with full hit rate curve estimation </a:t>
            </a:r>
          </a:p>
          <a:p>
            <a:pPr lvl="1"/>
            <a:r>
              <a:rPr lang="en-US" sz="2800" dirty="0" smtClean="0"/>
              <a:t>SHARDS </a:t>
            </a:r>
            <a:r>
              <a:rPr lang="en-US" sz="2800" dirty="0"/>
              <a:t>[</a:t>
            </a:r>
            <a:r>
              <a:rPr lang="en-US" sz="2800" dirty="0" err="1" smtClean="0"/>
              <a:t>Waldspurger</a:t>
            </a:r>
            <a:r>
              <a:rPr lang="en-US" sz="2800" dirty="0" smtClean="0"/>
              <a:t> 2015, 2017]</a:t>
            </a:r>
          </a:p>
          <a:p>
            <a:pPr lvl="1"/>
            <a:r>
              <a:rPr lang="en-US" sz="2800" dirty="0" smtClean="0"/>
              <a:t>AET [Hu 2016]</a:t>
            </a:r>
          </a:p>
        </p:txBody>
      </p:sp>
      <p:pic>
        <p:nvPicPr>
          <p:cNvPr id="14" name="Picture 13" descr="sourc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7" t="35047" r="50258" b="28541"/>
          <a:stretch/>
        </p:blipFill>
        <p:spPr>
          <a:xfrm>
            <a:off x="8594081" y="3485146"/>
            <a:ext cx="5272521" cy="288866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6293859" y="4232970"/>
            <a:ext cx="4021861" cy="860704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307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Multi-tenant Cache Design Challenges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dirty="0"/>
              <a:t>Decide application memory allocation to optimize hit rate</a:t>
            </a:r>
          </a:p>
          <a:p>
            <a:pPr marL="914400" indent="-914400">
              <a:buFont typeface="+mj-lt"/>
              <a:buAutoNum type="arabicPeriod"/>
            </a:pPr>
            <a:r>
              <a:rPr lang="en-US" b="1" dirty="0"/>
              <a:t>Enforce memory allocation among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12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Multi-tenant Cache Design Challenges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dirty="0"/>
              <a:t>Decide application memory allocation to optimize hit rate</a:t>
            </a:r>
          </a:p>
          <a:p>
            <a:pPr marL="914400" indent="-914400">
              <a:buFont typeface="+mj-lt"/>
              <a:buAutoNum type="arabicPeriod"/>
            </a:pPr>
            <a:r>
              <a:rPr lang="en-US" b="1" dirty="0"/>
              <a:t>Enforce memory allocation among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58427" y="5318156"/>
            <a:ext cx="5895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Not so simple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320168" y="5459268"/>
            <a:ext cx="2022582" cy="250867"/>
          </a:xfrm>
          <a:prstGeom prst="straightConnector1">
            <a:avLst/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62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Slab Allocation Primer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15</a:t>
            </a:fld>
            <a:endParaRPr lang="en-US"/>
          </a:p>
        </p:txBody>
      </p:sp>
      <p:sp>
        <p:nvSpPr>
          <p:cNvPr id="238" name="Rounded Rectangle 237"/>
          <p:cNvSpPr/>
          <p:nvPr/>
        </p:nvSpPr>
        <p:spPr>
          <a:xfrm>
            <a:off x="533083" y="2549424"/>
            <a:ext cx="7996253" cy="4209219"/>
          </a:xfrm>
          <a:prstGeom prst="roundRect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Memcached</a:t>
            </a:r>
            <a:r>
              <a:rPr lang="en-US" dirty="0" smtClean="0">
                <a:solidFill>
                  <a:schemeClr val="tx1"/>
                </a:solidFill>
              </a:rPr>
              <a:t>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9" name="Rounded Rectangle 238"/>
          <p:cNvSpPr/>
          <p:nvPr/>
        </p:nvSpPr>
        <p:spPr>
          <a:xfrm>
            <a:off x="862340" y="3402376"/>
            <a:ext cx="7416133" cy="1473842"/>
          </a:xfrm>
          <a:prstGeom prst="roundRect">
            <a:avLst/>
          </a:prstGeom>
          <a:solidFill>
            <a:schemeClr val="accent1"/>
          </a:solidFill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4679220" y="3644457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1100035" y="3640065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1095646" y="4247161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4666052" y="4242770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ounded Rectangle 296"/>
          <p:cNvSpPr/>
          <p:nvPr/>
        </p:nvSpPr>
        <p:spPr>
          <a:xfrm>
            <a:off x="528694" y="694271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8" name="Rounded Rectangle 297"/>
          <p:cNvSpPr/>
          <p:nvPr/>
        </p:nvSpPr>
        <p:spPr>
          <a:xfrm>
            <a:off x="2343061" y="692264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9" name="Rectangle 298"/>
          <p:cNvSpPr/>
          <p:nvPr/>
        </p:nvSpPr>
        <p:spPr>
          <a:xfrm>
            <a:off x="297627" y="673576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App 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2268784" y="673137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857951" y="5220663"/>
            <a:ext cx="7416133" cy="1326330"/>
          </a:xfrm>
          <a:prstGeom prst="roundRect">
            <a:avLst/>
          </a:prstGeom>
          <a:solidFill>
            <a:srgbClr val="42BA97"/>
          </a:solidFill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676390" y="5941562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097205" y="5937170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4670442" y="5399585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1091257" y="5395194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58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Slab Allocation Primer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16</a:t>
            </a:fld>
            <a:endParaRPr lang="en-US"/>
          </a:p>
        </p:txBody>
      </p:sp>
      <p:sp>
        <p:nvSpPr>
          <p:cNvPr id="238" name="Rounded Rectangle 237"/>
          <p:cNvSpPr/>
          <p:nvPr/>
        </p:nvSpPr>
        <p:spPr>
          <a:xfrm>
            <a:off x="533083" y="2549424"/>
            <a:ext cx="7996253" cy="4209219"/>
          </a:xfrm>
          <a:prstGeom prst="roundRect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Memcached</a:t>
            </a:r>
            <a:r>
              <a:rPr lang="en-US" dirty="0" smtClean="0">
                <a:solidFill>
                  <a:schemeClr val="tx1"/>
                </a:solidFill>
              </a:rPr>
              <a:t>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9" name="Rounded Rectangle 238"/>
          <p:cNvSpPr/>
          <p:nvPr/>
        </p:nvSpPr>
        <p:spPr>
          <a:xfrm>
            <a:off x="862340" y="3402376"/>
            <a:ext cx="7416133" cy="1473842"/>
          </a:xfrm>
          <a:prstGeom prst="roundRect">
            <a:avLst/>
          </a:prstGeom>
          <a:solidFill>
            <a:schemeClr val="accent1"/>
          </a:solidFill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4679220" y="3644457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1" name="Straight Connector 240"/>
          <p:cNvCxnSpPr/>
          <p:nvPr/>
        </p:nvCxnSpPr>
        <p:spPr>
          <a:xfrm>
            <a:off x="5525882" y="364445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6383834" y="365574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>
            <a:off x="7226106" y="361999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>
            <a:off x="5113841" y="367142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5956114" y="366703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>
            <a:off x="6787096" y="366703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>
            <a:off x="7645047" y="364696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7844484" y="364257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7448121" y="366953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7020400" y="363378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6592680" y="366075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6180638" y="365636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5737239" y="36362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5325198" y="364758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4913157" y="367454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6" name="Rectangle 255"/>
          <p:cNvSpPr/>
          <p:nvPr/>
        </p:nvSpPr>
        <p:spPr>
          <a:xfrm>
            <a:off x="1100035" y="3640065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/>
          <p:nvPr/>
        </p:nvCxnSpPr>
        <p:spPr>
          <a:xfrm>
            <a:off x="1946697" y="364006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2804649" y="365135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3646921" y="361560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1534656" y="366703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2376929" y="366264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>
            <a:off x="3207911" y="366264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4065862" y="36425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4265299" y="363818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3868936" y="366514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3441215" y="362939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3013495" y="365636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2601453" y="365197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2158054" y="363190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>
            <a:off x="1746013" y="364318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>
            <a:off x="1333972" y="367015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2" name="Rectangle 271"/>
          <p:cNvSpPr/>
          <p:nvPr/>
        </p:nvSpPr>
        <p:spPr>
          <a:xfrm>
            <a:off x="1095646" y="4247161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3" name="Straight Connector 272"/>
          <p:cNvCxnSpPr/>
          <p:nvPr/>
        </p:nvCxnSpPr>
        <p:spPr>
          <a:xfrm>
            <a:off x="1942308" y="424716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>
            <a:off x="2800260" y="425844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>
            <a:off x="3642532" y="422269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1530267" y="427412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2372540" y="426973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>
            <a:off x="3203522" y="42697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>
            <a:off x="4061473" y="424966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9" name="Rectangle 288"/>
          <p:cNvSpPr/>
          <p:nvPr/>
        </p:nvSpPr>
        <p:spPr>
          <a:xfrm>
            <a:off x="4666052" y="4242770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0" name="Straight Connector 289"/>
          <p:cNvCxnSpPr/>
          <p:nvPr/>
        </p:nvCxnSpPr>
        <p:spPr>
          <a:xfrm>
            <a:off x="5512714" y="42427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>
            <a:off x="6370666" y="425405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>
            <a:off x="7212938" y="421830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>
            <a:off x="5100673" y="42697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>
            <a:off x="5942946" y="426534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>
            <a:off x="6773928" y="426534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>
            <a:off x="7631879" y="424527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7" name="Rounded Rectangle 296"/>
          <p:cNvSpPr/>
          <p:nvPr/>
        </p:nvSpPr>
        <p:spPr>
          <a:xfrm>
            <a:off x="528694" y="694271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8" name="Rounded Rectangle 297"/>
          <p:cNvSpPr/>
          <p:nvPr/>
        </p:nvSpPr>
        <p:spPr>
          <a:xfrm>
            <a:off x="2343061" y="692264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9" name="Rectangle 298"/>
          <p:cNvSpPr/>
          <p:nvPr/>
        </p:nvSpPr>
        <p:spPr>
          <a:xfrm>
            <a:off x="297627" y="673576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App 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2268784" y="673137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857951" y="5220663"/>
            <a:ext cx="7416133" cy="1326330"/>
          </a:xfrm>
          <a:prstGeom prst="roundRect">
            <a:avLst/>
          </a:prstGeom>
          <a:solidFill>
            <a:srgbClr val="42BA97"/>
          </a:solidFill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676390" y="5941562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5523052" y="594156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381004" y="595285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7223276" y="591710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111011" y="596852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953284" y="59641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784266" y="596413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7642217" y="594406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7841654" y="593967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445291" y="596664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017570" y="59308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6589850" y="595786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177808" y="59534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734409" y="593339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322368" y="594468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910327" y="597165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1097205" y="5937170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1943867" y="59371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801819" y="594845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3644091" y="591270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531826" y="59641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2374099" y="595974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3205081" y="595974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4063032" y="593967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4262469" y="593528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866106" y="596225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438385" y="592650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010665" y="595346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598623" y="594907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2155224" y="592900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743183" y="59402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331142" y="596726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4670442" y="5399585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Connector 132"/>
          <p:cNvCxnSpPr/>
          <p:nvPr/>
        </p:nvCxnSpPr>
        <p:spPr>
          <a:xfrm>
            <a:off x="5517104" y="539958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375056" y="541087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7217328" y="537512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1091257" y="5395194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Connector 136"/>
          <p:cNvCxnSpPr/>
          <p:nvPr/>
        </p:nvCxnSpPr>
        <p:spPr>
          <a:xfrm>
            <a:off x="1937919" y="53951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795871" y="540648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3638143" y="537073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9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ounded Rectangle 148"/>
          <p:cNvSpPr/>
          <p:nvPr/>
        </p:nvSpPr>
        <p:spPr>
          <a:xfrm>
            <a:off x="533083" y="2549424"/>
            <a:ext cx="7996253" cy="4209219"/>
          </a:xfrm>
          <a:prstGeom prst="roundRect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Memcached</a:t>
            </a:r>
            <a:r>
              <a:rPr lang="en-US" dirty="0" smtClean="0">
                <a:solidFill>
                  <a:schemeClr val="tx1"/>
                </a:solidFill>
              </a:rPr>
              <a:t>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Slab Allocation Primer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17</a:t>
            </a:fld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9672785" y="3454197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>
            <a:off x="10519447" y="345419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1377399" y="346548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2219671" y="342973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0107406" y="348116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0949679" y="347677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1780661" y="347677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2638612" y="345670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9669955" y="4241542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>
            <a:off x="10516617" y="424154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1374569" y="425283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2216841" y="421708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0104576" y="426850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10946849" y="426411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1777831" y="426411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2635782" y="424404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9864142" y="3174728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665191" y="3200139"/>
            <a:ext cx="11204763" cy="0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10312890" y="3214249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10733414" y="3197330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11142656" y="3197330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1582951" y="3171919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12031699" y="3211440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12452223" y="3194521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12861465" y="3194521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9875424" y="5090866"/>
            <a:ext cx="0" cy="35555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1566409" y="5102167"/>
            <a:ext cx="11314827" cy="0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10324172" y="5116278"/>
            <a:ext cx="0" cy="344254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V="1">
            <a:off x="10744696" y="5099358"/>
            <a:ext cx="0" cy="347064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V="1">
            <a:off x="11153938" y="5099358"/>
            <a:ext cx="0" cy="361174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flipV="1">
            <a:off x="11594233" y="5073948"/>
            <a:ext cx="0" cy="358364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12042981" y="5113468"/>
            <a:ext cx="0" cy="347064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12463505" y="5096550"/>
            <a:ext cx="0" cy="349872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12872747" y="5096549"/>
            <a:ext cx="0" cy="349873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626179" y="2680881"/>
            <a:ext cx="15786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LRU Queues</a:t>
            </a:r>
            <a:endParaRPr lang="en-US" dirty="0"/>
          </a:p>
        </p:txBody>
      </p:sp>
      <p:sp>
        <p:nvSpPr>
          <p:cNvPr id="150" name="Rounded Rectangle 149"/>
          <p:cNvSpPr/>
          <p:nvPr/>
        </p:nvSpPr>
        <p:spPr>
          <a:xfrm>
            <a:off x="862340" y="3402376"/>
            <a:ext cx="7416133" cy="1473842"/>
          </a:xfrm>
          <a:prstGeom prst="roundRect">
            <a:avLst/>
          </a:prstGeom>
          <a:solidFill>
            <a:schemeClr val="accent1"/>
          </a:solidFill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4679220" y="3644457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Straight Connector 151"/>
          <p:cNvCxnSpPr/>
          <p:nvPr/>
        </p:nvCxnSpPr>
        <p:spPr>
          <a:xfrm>
            <a:off x="5525882" y="364445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6383834" y="365574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7226106" y="361999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5113841" y="367142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5956114" y="366703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787096" y="366703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7645047" y="364696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7844484" y="364257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7448121" y="366953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7020400" y="363378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6592680" y="366075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6180638" y="365636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5737239" y="36362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5325198" y="364758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4913157" y="367454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1100035" y="3640065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Straight Connector 167"/>
          <p:cNvCxnSpPr/>
          <p:nvPr/>
        </p:nvCxnSpPr>
        <p:spPr>
          <a:xfrm>
            <a:off x="1946697" y="364006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2804649" y="365135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3646921" y="361560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1534656" y="366703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2376929" y="366264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3207911" y="366264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4065862" y="36425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4265299" y="363818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3868936" y="366514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3441215" y="362939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3013495" y="365636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2601453" y="365197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2158054" y="363190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1746013" y="364318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1333972" y="367015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1095646" y="4247161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1" name="Straight Connector 200"/>
          <p:cNvCxnSpPr/>
          <p:nvPr/>
        </p:nvCxnSpPr>
        <p:spPr>
          <a:xfrm>
            <a:off x="1942308" y="424716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2800260" y="425844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3642532" y="422269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1530267" y="427412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2372540" y="426973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3203522" y="42697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4061473" y="424966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8" name="Rounded Rectangle 207"/>
          <p:cNvSpPr/>
          <p:nvPr/>
        </p:nvSpPr>
        <p:spPr>
          <a:xfrm>
            <a:off x="857951" y="5220663"/>
            <a:ext cx="7416133" cy="1326330"/>
          </a:xfrm>
          <a:prstGeom prst="roundRect">
            <a:avLst/>
          </a:prstGeom>
          <a:solidFill>
            <a:srgbClr val="42BA97"/>
          </a:solidFill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4666052" y="4242770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8" name="Straight Connector 217"/>
          <p:cNvCxnSpPr/>
          <p:nvPr/>
        </p:nvCxnSpPr>
        <p:spPr>
          <a:xfrm>
            <a:off x="5512714" y="42427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6370666" y="425405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7212938" y="421830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5100673" y="42697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5942946" y="426534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6773928" y="426534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7631879" y="424527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" name="Rounded Rectangle 224"/>
          <p:cNvSpPr/>
          <p:nvPr/>
        </p:nvSpPr>
        <p:spPr>
          <a:xfrm>
            <a:off x="528694" y="694271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6" name="Rounded Rectangle 225"/>
          <p:cNvSpPr/>
          <p:nvPr/>
        </p:nvSpPr>
        <p:spPr>
          <a:xfrm>
            <a:off x="2343061" y="692264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297627" y="673576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App 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2268784" y="673137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4676390" y="5941562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5523052" y="594156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6381004" y="595285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7223276" y="591710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5111011" y="596852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5953284" y="59641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6784266" y="596413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7642217" y="594406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7841654" y="593967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>
            <a:off x="7445291" y="596664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>
            <a:off x="7017570" y="59308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6589850" y="595786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6177808" y="59534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5734409" y="593339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>
            <a:off x="5322368" y="594468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>
            <a:off x="4910327" y="597165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" name="Rectangle 244"/>
          <p:cNvSpPr/>
          <p:nvPr/>
        </p:nvSpPr>
        <p:spPr>
          <a:xfrm>
            <a:off x="1097205" y="5937170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/>
          <p:nvPr/>
        </p:nvCxnSpPr>
        <p:spPr>
          <a:xfrm>
            <a:off x="1943867" y="59371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/>
          <p:nvPr/>
        </p:nvCxnSpPr>
        <p:spPr>
          <a:xfrm>
            <a:off x="2801819" y="594845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3644091" y="591270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1531826" y="59641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2374099" y="595974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3205081" y="595974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4063032" y="593967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4262469" y="593528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3866106" y="596225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3438385" y="592650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3010665" y="595346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2598623" y="594907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2155224" y="592900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1743183" y="59402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1331142" y="596726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flipV="1">
            <a:off x="1574860" y="5116277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2404626" y="5085247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V="1">
            <a:off x="4095211" y="5110658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5941026" y="5136069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V="1">
            <a:off x="3228733" y="5119151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7628782" y="5116341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6796184" y="5116341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5145106" y="5088121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9" name="Rectangle 208"/>
          <p:cNvSpPr/>
          <p:nvPr/>
        </p:nvSpPr>
        <p:spPr>
          <a:xfrm>
            <a:off x="4670442" y="5399585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0" name="Straight Connector 209"/>
          <p:cNvCxnSpPr/>
          <p:nvPr/>
        </p:nvCxnSpPr>
        <p:spPr>
          <a:xfrm>
            <a:off x="5517104" y="539958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6375056" y="541087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7217328" y="537512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>
          <a:xfrm>
            <a:off x="1091257" y="5395194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4" name="Straight Connector 213"/>
          <p:cNvCxnSpPr/>
          <p:nvPr/>
        </p:nvCxnSpPr>
        <p:spPr>
          <a:xfrm>
            <a:off x="1937919" y="53951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2795871" y="540648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3638143" y="537073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9667125" y="5353414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>
            <a:off x="10513787" y="535341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1371739" y="536470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2214011" y="532895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10101746" y="538038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10944019" y="537598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11775001" y="537599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2632952" y="535591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1" name="Rectangle 260"/>
          <p:cNvSpPr/>
          <p:nvPr/>
        </p:nvSpPr>
        <p:spPr>
          <a:xfrm>
            <a:off x="9664296" y="5943221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2" name="Straight Connector 261"/>
          <p:cNvCxnSpPr/>
          <p:nvPr/>
        </p:nvCxnSpPr>
        <p:spPr>
          <a:xfrm>
            <a:off x="10510958" y="594322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11368910" y="595450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12211182" y="591875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10098917" y="597018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10941190" y="596579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11772172" y="596579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2630123" y="594572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1298285" y="4975177"/>
            <a:ext cx="11597063" cy="0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9861313" y="4695788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10310061" y="4735309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10730585" y="4718390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11139827" y="4718390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11580122" y="4692979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12028870" y="4732500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12449394" y="4715581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12858636" y="4715581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4837515" y="4653458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1306738" y="4692979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5706787" y="4676060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2588081" y="4676060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6556324" y="4650649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7005072" y="4690170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V="1">
            <a:off x="4264555" y="4673251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V="1">
            <a:off x="7834838" y="4673251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1213614" y="6665558"/>
            <a:ext cx="11650680" cy="0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flipV="1">
            <a:off x="9830259" y="6386169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flipV="1">
            <a:off x="10279007" y="6425690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flipV="1">
            <a:off x="10699531" y="6408771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 flipV="1">
            <a:off x="11108773" y="6408771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 flipV="1">
            <a:off x="11549068" y="6383360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 flipV="1">
            <a:off x="11997816" y="6422881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 flipV="1">
            <a:off x="12418340" y="6405962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12827582" y="6405962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 flipV="1">
            <a:off x="4806461" y="6343839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flipV="1">
            <a:off x="1219236" y="6383360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 flipV="1">
            <a:off x="5619285" y="6366441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 flipV="1">
            <a:off x="2472355" y="6366441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3745246" y="6341030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 flipV="1">
            <a:off x="6917570" y="6380551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4374621" y="6363632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 flipV="1">
            <a:off x="7535660" y="6363632"/>
            <a:ext cx="0" cy="2398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1662361" y="3214249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2280450" y="3225549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3561793" y="3208630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5845074" y="3234041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5644679" y="3259452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7575164" y="3256643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6940134" y="3228423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4795141" y="3228423"/>
            <a:ext cx="0" cy="3696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969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Goal: Move 4KB from App 2 to App 1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18</a:t>
            </a:fld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533083" y="2549424"/>
            <a:ext cx="7996253" cy="4209219"/>
          </a:xfrm>
          <a:prstGeom prst="roundRect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Memcached</a:t>
            </a:r>
            <a:r>
              <a:rPr lang="en-US" dirty="0" smtClean="0">
                <a:solidFill>
                  <a:schemeClr val="tx1"/>
                </a:solidFill>
              </a:rPr>
              <a:t>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862340" y="3402376"/>
            <a:ext cx="7416133" cy="1473842"/>
          </a:xfrm>
          <a:prstGeom prst="roundRect">
            <a:avLst/>
          </a:prstGeom>
          <a:solidFill>
            <a:schemeClr val="accent1"/>
          </a:solidFill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679220" y="3644457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>
            <a:off x="5525882" y="364445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6383834" y="365574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226106" y="361999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5113841" y="367142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956114" y="366703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787096" y="366703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7645047" y="364696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844484" y="364257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7448121" y="366953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7020400" y="363378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592680" y="366075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6180638" y="365636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5737239" y="36362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5325198" y="364758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4913157" y="367454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Rectangle 148"/>
          <p:cNvSpPr/>
          <p:nvPr/>
        </p:nvSpPr>
        <p:spPr>
          <a:xfrm>
            <a:off x="1100035" y="3640065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Straight Connector 149"/>
          <p:cNvCxnSpPr/>
          <p:nvPr/>
        </p:nvCxnSpPr>
        <p:spPr>
          <a:xfrm>
            <a:off x="1946697" y="364006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804649" y="365135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3646921" y="361560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1534656" y="366703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2376929" y="366264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3207911" y="366264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4065862" y="36425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4265299" y="363818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3868936" y="366514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3441215" y="362939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3013495" y="365636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2601453" y="365197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2158054" y="363190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1746013" y="364318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1333972" y="367015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1095646" y="4247161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6" name="Straight Connector 165"/>
          <p:cNvCxnSpPr/>
          <p:nvPr/>
        </p:nvCxnSpPr>
        <p:spPr>
          <a:xfrm>
            <a:off x="1942308" y="424716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2800260" y="425844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3642532" y="422269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1530267" y="427412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2372540" y="426973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3203522" y="42697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4061473" y="424966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4666052" y="4242770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/>
          <p:nvPr/>
        </p:nvCxnSpPr>
        <p:spPr>
          <a:xfrm>
            <a:off x="5512714" y="42427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6370666" y="425405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7212938" y="421830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5100673" y="42697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5942946" y="426534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6773928" y="426534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7631879" y="424527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Rounded Rectangle 180"/>
          <p:cNvSpPr/>
          <p:nvPr/>
        </p:nvSpPr>
        <p:spPr>
          <a:xfrm>
            <a:off x="528694" y="694271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2" name="Rounded Rectangle 181"/>
          <p:cNvSpPr/>
          <p:nvPr/>
        </p:nvSpPr>
        <p:spPr>
          <a:xfrm>
            <a:off x="2343061" y="692264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297627" y="673576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App 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268784" y="673137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7951" y="5220663"/>
            <a:ext cx="7416133" cy="1326330"/>
          </a:xfrm>
          <a:prstGeom prst="roundRect">
            <a:avLst/>
          </a:prstGeom>
          <a:solidFill>
            <a:srgbClr val="42BA97"/>
          </a:solidFill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4676390" y="5941562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7" name="Straight Connector 186"/>
          <p:cNvCxnSpPr/>
          <p:nvPr/>
        </p:nvCxnSpPr>
        <p:spPr>
          <a:xfrm>
            <a:off x="5523052" y="594156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6381004" y="595285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7223276" y="591710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5111011" y="596852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5953284" y="59641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6784266" y="596413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7642217" y="594406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7841654" y="593967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445291" y="596664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7017570" y="59308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6589850" y="595786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6177808" y="59534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5734409" y="593339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5322368" y="594468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4910327" y="597165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2" name="Rectangle 201"/>
          <p:cNvSpPr/>
          <p:nvPr/>
        </p:nvSpPr>
        <p:spPr>
          <a:xfrm>
            <a:off x="1097205" y="5937170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3" name="Straight Connector 202"/>
          <p:cNvCxnSpPr/>
          <p:nvPr/>
        </p:nvCxnSpPr>
        <p:spPr>
          <a:xfrm>
            <a:off x="1943867" y="59371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2801819" y="594845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3644091" y="591270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1531826" y="59641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2374099" y="595974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3205081" y="595974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4063032" y="593967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4262469" y="593528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3866106" y="596225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3438385" y="592650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3010665" y="595346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2598623" y="594907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2155224" y="592900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1743183" y="59402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1331142" y="596726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8" name="Rectangle 217"/>
          <p:cNvSpPr/>
          <p:nvPr/>
        </p:nvSpPr>
        <p:spPr>
          <a:xfrm>
            <a:off x="4670442" y="5399585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/>
          <p:nvPr/>
        </p:nvCxnSpPr>
        <p:spPr>
          <a:xfrm>
            <a:off x="5517104" y="539958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6375056" y="541087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7217328" y="537512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2" name="Rectangle 221"/>
          <p:cNvSpPr/>
          <p:nvPr/>
        </p:nvSpPr>
        <p:spPr>
          <a:xfrm>
            <a:off x="1091257" y="5395194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3" name="Straight Connector 222"/>
          <p:cNvCxnSpPr/>
          <p:nvPr/>
        </p:nvCxnSpPr>
        <p:spPr>
          <a:xfrm>
            <a:off x="1937919" y="53951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2795871" y="540648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3638143" y="537073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Arc 2"/>
          <p:cNvSpPr/>
          <p:nvPr/>
        </p:nvSpPr>
        <p:spPr>
          <a:xfrm>
            <a:off x="7604280" y="3966830"/>
            <a:ext cx="1473819" cy="1771744"/>
          </a:xfrm>
          <a:prstGeom prst="arc">
            <a:avLst>
              <a:gd name="adj1" fmla="val 16200000"/>
              <a:gd name="adj2" fmla="val 5614585"/>
            </a:avLst>
          </a:prstGeom>
          <a:ln w="57150" cmpd="sng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12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Goal: Move 4KB from App 2 to App 1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19</a:t>
            </a:fld>
            <a:endParaRPr lang="en-US"/>
          </a:p>
        </p:txBody>
      </p:sp>
      <p:sp>
        <p:nvSpPr>
          <p:cNvPr id="144" name="Content Placeholder 2"/>
          <p:cNvSpPr>
            <a:spLocks noGrp="1"/>
          </p:cNvSpPr>
          <p:nvPr>
            <p:ph idx="1"/>
          </p:nvPr>
        </p:nvSpPr>
        <p:spPr>
          <a:xfrm>
            <a:off x="8921310" y="2214881"/>
            <a:ext cx="5597378" cy="482803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Problems:</a:t>
            </a:r>
          </a:p>
          <a:p>
            <a:pPr lvl="1"/>
            <a:r>
              <a:rPr lang="en-US" sz="3600" dirty="0" smtClean="0"/>
              <a:t>Need to evict 1MB</a:t>
            </a:r>
          </a:p>
          <a:p>
            <a:pPr lvl="2"/>
            <a:r>
              <a:rPr lang="en-US" sz="2700" dirty="0" smtClean="0"/>
              <a:t>Contains many small objects, some are hot</a:t>
            </a:r>
          </a:p>
          <a:p>
            <a:pPr lvl="1"/>
            <a:r>
              <a:rPr lang="en-US" sz="3600" dirty="0" smtClean="0"/>
              <a:t>App 1 can only use extra space for objects of certain size</a:t>
            </a:r>
            <a:endParaRPr lang="en-US" sz="3600" dirty="0"/>
          </a:p>
        </p:txBody>
      </p:sp>
      <p:sp>
        <p:nvSpPr>
          <p:cNvPr id="69" name="Rounded Rectangle 68"/>
          <p:cNvSpPr/>
          <p:nvPr/>
        </p:nvSpPr>
        <p:spPr>
          <a:xfrm>
            <a:off x="533083" y="2549424"/>
            <a:ext cx="7996253" cy="4209219"/>
          </a:xfrm>
          <a:prstGeom prst="roundRect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Memcached</a:t>
            </a:r>
            <a:r>
              <a:rPr lang="en-US" dirty="0" smtClean="0">
                <a:solidFill>
                  <a:schemeClr val="tx1"/>
                </a:solidFill>
              </a:rPr>
              <a:t>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862340" y="3402376"/>
            <a:ext cx="7416133" cy="1473842"/>
          </a:xfrm>
          <a:prstGeom prst="roundRect">
            <a:avLst/>
          </a:prstGeom>
          <a:solidFill>
            <a:schemeClr val="accent1"/>
          </a:solidFill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679220" y="3644457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Connector 110"/>
          <p:cNvCxnSpPr/>
          <p:nvPr/>
        </p:nvCxnSpPr>
        <p:spPr>
          <a:xfrm>
            <a:off x="5525882" y="364445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383834" y="365574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7226106" y="361999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113841" y="367142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5956114" y="366703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787096" y="366703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645047" y="364696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7844484" y="364257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7448121" y="366953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7020400" y="363378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6592680" y="366075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6180638" y="365636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5737239" y="36362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5325198" y="364758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4913157" y="367454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Rectangle 150"/>
          <p:cNvSpPr/>
          <p:nvPr/>
        </p:nvSpPr>
        <p:spPr>
          <a:xfrm>
            <a:off x="1100035" y="3640065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Straight Connector 151"/>
          <p:cNvCxnSpPr/>
          <p:nvPr/>
        </p:nvCxnSpPr>
        <p:spPr>
          <a:xfrm>
            <a:off x="1946697" y="364006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2804649" y="365135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3646921" y="361560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1534656" y="366703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2376929" y="366264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3207911" y="366264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4065862" y="36425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4265299" y="363818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3868936" y="366514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3441215" y="362939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013495" y="365636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2601453" y="365197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2158054" y="363190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1746013" y="364318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1333972" y="367015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Rectangle 166"/>
          <p:cNvSpPr/>
          <p:nvPr/>
        </p:nvSpPr>
        <p:spPr>
          <a:xfrm>
            <a:off x="1095646" y="4247161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Straight Connector 167"/>
          <p:cNvCxnSpPr/>
          <p:nvPr/>
        </p:nvCxnSpPr>
        <p:spPr>
          <a:xfrm>
            <a:off x="1942308" y="424716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2800260" y="425844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3642532" y="422269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1530267" y="427412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2372540" y="426973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3203522" y="42697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4061473" y="424966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4666052" y="4242770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6" name="Straight Connector 175"/>
          <p:cNvCxnSpPr/>
          <p:nvPr/>
        </p:nvCxnSpPr>
        <p:spPr>
          <a:xfrm>
            <a:off x="5512714" y="42427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6370666" y="425405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7212938" y="421830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5100673" y="42697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5942946" y="426534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6773928" y="426534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7631879" y="424527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3" name="Rounded Rectangle 182"/>
          <p:cNvSpPr/>
          <p:nvPr/>
        </p:nvSpPr>
        <p:spPr>
          <a:xfrm>
            <a:off x="528694" y="694271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2343061" y="692264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297627" y="673576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App 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2268784" y="673137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7951" y="5220663"/>
            <a:ext cx="7416133" cy="1326330"/>
          </a:xfrm>
          <a:prstGeom prst="roundRect">
            <a:avLst/>
          </a:prstGeom>
          <a:solidFill>
            <a:srgbClr val="42BA97"/>
          </a:solidFill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4676390" y="5941562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9" name="Straight Connector 188"/>
          <p:cNvCxnSpPr/>
          <p:nvPr/>
        </p:nvCxnSpPr>
        <p:spPr>
          <a:xfrm>
            <a:off x="5523052" y="594156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6381004" y="595285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7223276" y="591710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5111011" y="596852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5953284" y="59641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6784266" y="596413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642217" y="594406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7841654" y="593967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7445291" y="596664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7017570" y="59308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6589850" y="595786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6177808" y="59534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5734409" y="593339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5322368" y="594468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4910327" y="597165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" name="Rectangle 203"/>
          <p:cNvSpPr/>
          <p:nvPr/>
        </p:nvSpPr>
        <p:spPr>
          <a:xfrm>
            <a:off x="1097205" y="5937170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5" name="Straight Connector 204"/>
          <p:cNvCxnSpPr/>
          <p:nvPr/>
        </p:nvCxnSpPr>
        <p:spPr>
          <a:xfrm>
            <a:off x="1943867" y="59371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2801819" y="594845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3644091" y="591270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1531826" y="59641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2374099" y="595974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3205081" y="595974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4063032" y="593967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4262469" y="593528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3866106" y="596225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3438385" y="592650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3010665" y="595346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2598623" y="594907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2155224" y="592900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1743183" y="59402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1331142" y="596726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0" name="Rectangle 219"/>
          <p:cNvSpPr/>
          <p:nvPr/>
        </p:nvSpPr>
        <p:spPr>
          <a:xfrm>
            <a:off x="4670442" y="5399585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1" name="Straight Connector 220"/>
          <p:cNvCxnSpPr/>
          <p:nvPr/>
        </p:nvCxnSpPr>
        <p:spPr>
          <a:xfrm>
            <a:off x="5517104" y="539958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6375056" y="541087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7217328" y="537512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1091257" y="5395194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5" name="Straight Connector 224"/>
          <p:cNvCxnSpPr/>
          <p:nvPr/>
        </p:nvCxnSpPr>
        <p:spPr>
          <a:xfrm>
            <a:off x="1937919" y="53951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2795871" y="540648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3638143" y="537073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8" name="Arc 227"/>
          <p:cNvSpPr/>
          <p:nvPr/>
        </p:nvSpPr>
        <p:spPr>
          <a:xfrm>
            <a:off x="7604280" y="3966830"/>
            <a:ext cx="1473819" cy="1771744"/>
          </a:xfrm>
          <a:prstGeom prst="arc">
            <a:avLst>
              <a:gd name="adj1" fmla="val 16200000"/>
              <a:gd name="adj2" fmla="val 5614585"/>
            </a:avLst>
          </a:prstGeom>
          <a:ln w="57150" cmpd="sng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223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Cache is 100X Faster Than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38841" y="2764315"/>
            <a:ext cx="2011681" cy="9237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endParaRPr lang="en-US" sz="2900" b="1" dirty="0"/>
          </a:p>
        </p:txBody>
      </p:sp>
      <p:sp>
        <p:nvSpPr>
          <p:cNvPr id="6" name="Rectangle 5"/>
          <p:cNvSpPr/>
          <p:nvPr/>
        </p:nvSpPr>
        <p:spPr>
          <a:xfrm>
            <a:off x="4649817" y="2914363"/>
            <a:ext cx="2011681" cy="9237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endParaRPr lang="en-US" sz="2900" b="1" dirty="0"/>
          </a:p>
        </p:txBody>
      </p:sp>
      <p:sp>
        <p:nvSpPr>
          <p:cNvPr id="7" name="Rectangle 6"/>
          <p:cNvSpPr/>
          <p:nvPr/>
        </p:nvSpPr>
        <p:spPr>
          <a:xfrm>
            <a:off x="4813160" y="3038635"/>
            <a:ext cx="2011681" cy="9237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sz="2900" b="1" dirty="0"/>
              <a:t>Web Server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24440" y="3971491"/>
            <a:ext cx="1473276" cy="1170264"/>
          </a:xfrm>
          <a:prstGeom prst="straightConnector1">
            <a:avLst/>
          </a:prstGeom>
          <a:ln w="28575" cmpd="sng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854095" y="3958454"/>
            <a:ext cx="56346" cy="1091862"/>
          </a:xfrm>
          <a:prstGeom prst="straightConnector1">
            <a:avLst/>
          </a:prstGeom>
          <a:ln w="28575" cmpd="sng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697474" y="3971491"/>
            <a:ext cx="2504807" cy="987384"/>
          </a:xfrm>
          <a:prstGeom prst="straightConnector1">
            <a:avLst/>
          </a:prstGeom>
          <a:ln w="28575" cmpd="sng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3"/>
            <a:endCxn id="12" idx="1"/>
          </p:cNvCxnSpPr>
          <p:nvPr/>
        </p:nvCxnSpPr>
        <p:spPr>
          <a:xfrm>
            <a:off x="6824840" y="3500501"/>
            <a:ext cx="2103120" cy="84163"/>
          </a:xfrm>
          <a:prstGeom prst="straightConnector1">
            <a:avLst/>
          </a:prstGeom>
          <a:ln w="28575" cmpd="sng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8" descr="Image result for mysq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961" y="2855756"/>
            <a:ext cx="3280087" cy="145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8520" y="5233195"/>
            <a:ext cx="2651760" cy="6629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1800" y="5233195"/>
            <a:ext cx="2651760" cy="6629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3640" y="5233195"/>
            <a:ext cx="2651760" cy="66294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27561" y="6056155"/>
            <a:ext cx="972932" cy="449354"/>
          </a:xfrm>
          <a:prstGeom prst="rect">
            <a:avLst/>
          </a:prstGeom>
          <a:noFill/>
        </p:spPr>
        <p:txBody>
          <a:bodyPr wrap="none" lIns="109728" tIns="54864" rIns="109728" bIns="54864" rtlCol="0">
            <a:spAutoFit/>
          </a:bodyPr>
          <a:lstStyle/>
          <a:p>
            <a:r>
              <a:rPr lang="en-US" dirty="0" smtClean="0"/>
              <a:t>100 us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063924" y="4318795"/>
            <a:ext cx="907083" cy="449354"/>
          </a:xfrm>
          <a:prstGeom prst="rect">
            <a:avLst/>
          </a:prstGeom>
          <a:noFill/>
        </p:spPr>
        <p:txBody>
          <a:bodyPr wrap="none" lIns="109728" tIns="54864" rIns="109728" bIns="54864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78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Goal: Move 4KB from App 2 to App 1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20</a:t>
            </a:fld>
            <a:endParaRPr lang="en-US"/>
          </a:p>
        </p:txBody>
      </p:sp>
      <p:sp>
        <p:nvSpPr>
          <p:cNvPr id="144" name="Content Placeholder 2"/>
          <p:cNvSpPr>
            <a:spLocks noGrp="1"/>
          </p:cNvSpPr>
          <p:nvPr>
            <p:ph idx="1"/>
          </p:nvPr>
        </p:nvSpPr>
        <p:spPr>
          <a:xfrm>
            <a:off x="8921310" y="2214881"/>
            <a:ext cx="5597378" cy="482803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Problems:</a:t>
            </a:r>
          </a:p>
          <a:p>
            <a:pPr lvl="1"/>
            <a:r>
              <a:rPr lang="en-US" sz="3600" dirty="0" smtClean="0"/>
              <a:t>Need to evict 1MB</a:t>
            </a:r>
          </a:p>
          <a:p>
            <a:pPr lvl="2"/>
            <a:r>
              <a:rPr lang="en-US" sz="2700" dirty="0" smtClean="0"/>
              <a:t>Contains many small objects, some are hot</a:t>
            </a:r>
          </a:p>
          <a:p>
            <a:pPr lvl="1"/>
            <a:r>
              <a:rPr lang="en-US" sz="3600" dirty="0" smtClean="0"/>
              <a:t>App 1 can only use extra space for objects of certain size</a:t>
            </a:r>
            <a:endParaRPr lang="en-US" sz="3600" dirty="0"/>
          </a:p>
        </p:txBody>
      </p:sp>
      <p:sp>
        <p:nvSpPr>
          <p:cNvPr id="69" name="TextBox 68"/>
          <p:cNvSpPr txBox="1"/>
          <p:nvPr/>
        </p:nvSpPr>
        <p:spPr>
          <a:xfrm>
            <a:off x="4360546" y="6837660"/>
            <a:ext cx="9962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Problematic even for one application, see Cliffhanger [Cidon 2016]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533083" y="2549424"/>
            <a:ext cx="7996253" cy="4209219"/>
          </a:xfrm>
          <a:prstGeom prst="roundRect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Memcached</a:t>
            </a:r>
            <a:r>
              <a:rPr lang="en-US" dirty="0" smtClean="0">
                <a:solidFill>
                  <a:schemeClr val="tx1"/>
                </a:solidFill>
              </a:rPr>
              <a:t>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862340" y="3402376"/>
            <a:ext cx="7416133" cy="1473842"/>
          </a:xfrm>
          <a:prstGeom prst="roundRect">
            <a:avLst/>
          </a:prstGeom>
          <a:solidFill>
            <a:schemeClr val="accent1"/>
          </a:solidFill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679220" y="3644457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Connector 111"/>
          <p:cNvCxnSpPr/>
          <p:nvPr/>
        </p:nvCxnSpPr>
        <p:spPr>
          <a:xfrm>
            <a:off x="5525882" y="364445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383834" y="365574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7226106" y="361999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5113841" y="367142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956114" y="366703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787096" y="366703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7645047" y="364696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7844484" y="364257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7448121" y="366953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020400" y="363378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6592680" y="366075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6180638" y="365636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5737239" y="36362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325198" y="364758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4913157" y="367454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1100035" y="3640065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3" name="Straight Connector 152"/>
          <p:cNvCxnSpPr/>
          <p:nvPr/>
        </p:nvCxnSpPr>
        <p:spPr>
          <a:xfrm>
            <a:off x="1946697" y="364006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2804649" y="365135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3646921" y="361560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1534656" y="366703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2376929" y="366264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3207911" y="366264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4065862" y="36425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4265299" y="363818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3868936" y="366514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441215" y="362939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3013495" y="365636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2601453" y="365197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2158054" y="363190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1746013" y="364318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1333972" y="367015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1095646" y="4247161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Straight Connector 168"/>
          <p:cNvCxnSpPr/>
          <p:nvPr/>
        </p:nvCxnSpPr>
        <p:spPr>
          <a:xfrm>
            <a:off x="1942308" y="424716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2800260" y="425844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3642532" y="422269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1530267" y="427412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2372540" y="426973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3203522" y="42697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4061473" y="424966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4666052" y="4242770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7" name="Straight Connector 176"/>
          <p:cNvCxnSpPr/>
          <p:nvPr/>
        </p:nvCxnSpPr>
        <p:spPr>
          <a:xfrm>
            <a:off x="5512714" y="42427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6370666" y="425405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7212938" y="421830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5100673" y="42697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5942946" y="426534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6773928" y="426534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631879" y="424527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" name="Rounded Rectangle 183"/>
          <p:cNvSpPr/>
          <p:nvPr/>
        </p:nvSpPr>
        <p:spPr>
          <a:xfrm>
            <a:off x="528694" y="694271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2343061" y="692264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297627" y="673576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App 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2268784" y="673137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7951" y="5220663"/>
            <a:ext cx="7416133" cy="1326330"/>
          </a:xfrm>
          <a:prstGeom prst="roundRect">
            <a:avLst/>
          </a:prstGeom>
          <a:solidFill>
            <a:srgbClr val="42BA97"/>
          </a:solidFill>
          <a:ln w="762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4676390" y="5941562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>
            <a:off x="5523052" y="594156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6381004" y="595285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7223276" y="591710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5111011" y="596852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5953284" y="59641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6784266" y="596413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7642217" y="594406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7841654" y="593967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7445291" y="596664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7017570" y="59308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6589850" y="5957861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6177808" y="59534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5734409" y="593339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5322368" y="594468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4910327" y="597165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1097205" y="5937170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1943867" y="593717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2801819" y="594845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3644091" y="591270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1531826" y="596413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2374099" y="595974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3205081" y="5959746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4063032" y="593967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4262469" y="593528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3866106" y="596225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3438385" y="592650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3010665" y="5953469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2598623" y="5949078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2155224" y="5929007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1743183" y="59402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1331142" y="5967260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1" name="Rectangle 220"/>
          <p:cNvSpPr/>
          <p:nvPr/>
        </p:nvSpPr>
        <p:spPr>
          <a:xfrm>
            <a:off x="4670442" y="5399585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2" name="Straight Connector 221"/>
          <p:cNvCxnSpPr/>
          <p:nvPr/>
        </p:nvCxnSpPr>
        <p:spPr>
          <a:xfrm>
            <a:off x="5517104" y="5399585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6375056" y="541087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7217328" y="5375123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" name="Rectangle 224"/>
          <p:cNvSpPr/>
          <p:nvPr/>
        </p:nvSpPr>
        <p:spPr>
          <a:xfrm>
            <a:off x="1091257" y="5395194"/>
            <a:ext cx="3386648" cy="423341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6" name="Straight Connector 225"/>
          <p:cNvCxnSpPr/>
          <p:nvPr/>
        </p:nvCxnSpPr>
        <p:spPr>
          <a:xfrm>
            <a:off x="1937919" y="5395194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2795871" y="540648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638143" y="5370732"/>
            <a:ext cx="0" cy="423341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9" name="Arc 228"/>
          <p:cNvSpPr/>
          <p:nvPr/>
        </p:nvSpPr>
        <p:spPr>
          <a:xfrm>
            <a:off x="7604280" y="3966830"/>
            <a:ext cx="1473819" cy="1771744"/>
          </a:xfrm>
          <a:prstGeom prst="arc">
            <a:avLst>
              <a:gd name="adj1" fmla="val 16200000"/>
              <a:gd name="adj2" fmla="val 5614585"/>
            </a:avLst>
          </a:prstGeom>
          <a:ln w="57150" cmpd="sng"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3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36763" y="3075615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Instead of Slabs: Log-structured Memory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21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32373" y="3071223"/>
            <a:ext cx="521794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63546" y="3071223"/>
            <a:ext cx="1238634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02180" y="3071223"/>
            <a:ext cx="909377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35475" y="3071223"/>
            <a:ext cx="142807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811558" y="3071223"/>
            <a:ext cx="360616" cy="1173438"/>
          </a:xfrm>
          <a:prstGeom prst="rect">
            <a:avLst/>
          </a:prstGeom>
          <a:solidFill>
            <a:schemeClr val="bg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450005" y="3071223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445615" y="3066831"/>
            <a:ext cx="212605" cy="1173438"/>
          </a:xfrm>
          <a:prstGeom prst="rect">
            <a:avLst/>
          </a:prstGeom>
          <a:solidFill>
            <a:srgbClr val="D9E0E6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876788" y="3066831"/>
            <a:ext cx="407652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286654" y="3066831"/>
            <a:ext cx="210315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440789" y="3066831"/>
            <a:ext cx="1436000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46100" y="3071223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041710" y="3066831"/>
            <a:ext cx="2768270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09980" y="3066831"/>
            <a:ext cx="1171531" cy="1173438"/>
          </a:xfrm>
          <a:prstGeom prst="rect">
            <a:avLst/>
          </a:prstGeom>
          <a:solidFill>
            <a:schemeClr val="bg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19130" y="2461627"/>
            <a:ext cx="1235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 segments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99250" y="4338736"/>
            <a:ext cx="44371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 Head</a:t>
            </a:r>
            <a:endParaRPr lang="en-US" dirty="0"/>
          </a:p>
        </p:txBody>
      </p:sp>
      <p:sp>
        <p:nvSpPr>
          <p:cNvPr id="3" name="Left Arrow 2"/>
          <p:cNvSpPr/>
          <p:nvPr/>
        </p:nvSpPr>
        <p:spPr>
          <a:xfrm>
            <a:off x="2892921" y="3598025"/>
            <a:ext cx="889043" cy="183428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91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36763" y="3075615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Instead of Slabs: Log-structured Memory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22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32373" y="3071223"/>
            <a:ext cx="521794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63546" y="3071223"/>
            <a:ext cx="1238634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02180" y="3071223"/>
            <a:ext cx="909377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54167" y="3071223"/>
            <a:ext cx="909379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811558" y="3071223"/>
            <a:ext cx="360616" cy="1173438"/>
          </a:xfrm>
          <a:prstGeom prst="rect">
            <a:avLst/>
          </a:prstGeom>
          <a:solidFill>
            <a:schemeClr val="bg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450005" y="3071223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445615" y="3066831"/>
            <a:ext cx="212605" cy="1173438"/>
          </a:xfrm>
          <a:prstGeom prst="rect">
            <a:avLst/>
          </a:prstGeom>
          <a:solidFill>
            <a:srgbClr val="D9E0E6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876788" y="3066831"/>
            <a:ext cx="407652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286654" y="3066831"/>
            <a:ext cx="210315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658221" y="3066831"/>
            <a:ext cx="1218568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46100" y="3071223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041710" y="3066831"/>
            <a:ext cx="2768270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09980" y="3066831"/>
            <a:ext cx="1171531" cy="1173438"/>
          </a:xfrm>
          <a:prstGeom prst="rect">
            <a:avLst/>
          </a:prstGeom>
          <a:solidFill>
            <a:schemeClr val="bg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19130" y="2461627"/>
            <a:ext cx="1235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 segments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386648" y="5246234"/>
            <a:ext cx="622768" cy="1173438"/>
          </a:xfrm>
          <a:prstGeom prst="rect">
            <a:avLst/>
          </a:prstGeom>
          <a:solidFill>
            <a:schemeClr val="bg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599250" y="4338736"/>
            <a:ext cx="44371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 Head</a:t>
            </a:r>
            <a:endParaRPr lang="en-US" dirty="0"/>
          </a:p>
        </p:txBody>
      </p:sp>
      <p:cxnSp>
        <p:nvCxnSpPr>
          <p:cNvPr id="38" name="Curved Connector 37"/>
          <p:cNvCxnSpPr>
            <a:stCxn id="32" idx="1"/>
            <a:endCxn id="30" idx="1"/>
          </p:cNvCxnSpPr>
          <p:nvPr/>
        </p:nvCxnSpPr>
        <p:spPr>
          <a:xfrm rot="10800000" flipH="1">
            <a:off x="3386648" y="3653551"/>
            <a:ext cx="423332" cy="2179403"/>
          </a:xfrm>
          <a:prstGeom prst="curvedConnector3">
            <a:avLst>
              <a:gd name="adj1" fmla="val -54000"/>
            </a:avLst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485108" y="6466710"/>
            <a:ext cx="44371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Newly written object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235475" y="3071223"/>
            <a:ext cx="142807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440789" y="3066831"/>
            <a:ext cx="1436000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1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36763" y="3075615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Instead of Slabs: Log-structured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23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32373" y="3071223"/>
            <a:ext cx="521794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63546" y="3071223"/>
            <a:ext cx="1238634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02180" y="3071223"/>
            <a:ext cx="909377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54167" y="3071223"/>
            <a:ext cx="909379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811558" y="3071223"/>
            <a:ext cx="360616" cy="1173438"/>
          </a:xfrm>
          <a:prstGeom prst="rect">
            <a:avLst/>
          </a:prstGeom>
          <a:solidFill>
            <a:schemeClr val="bg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450005" y="3071223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445615" y="3066831"/>
            <a:ext cx="212605" cy="1173438"/>
          </a:xfrm>
          <a:prstGeom prst="rect">
            <a:avLst/>
          </a:prstGeom>
          <a:solidFill>
            <a:srgbClr val="D9E0E6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876788" y="3066831"/>
            <a:ext cx="407652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286654" y="3066831"/>
            <a:ext cx="210315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658221" y="3066831"/>
            <a:ext cx="1218568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46100" y="3071223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041710" y="3066831"/>
            <a:ext cx="2768270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09980" y="3066831"/>
            <a:ext cx="1171531" cy="1173438"/>
          </a:xfrm>
          <a:prstGeom prst="rect">
            <a:avLst/>
          </a:prstGeom>
          <a:solidFill>
            <a:schemeClr val="bg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19130" y="2461627"/>
            <a:ext cx="1235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 segments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182822" y="3066830"/>
            <a:ext cx="622768" cy="1173438"/>
          </a:xfrm>
          <a:prstGeom prst="rect">
            <a:avLst/>
          </a:prstGeom>
          <a:solidFill>
            <a:schemeClr val="bg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972094" y="4338736"/>
            <a:ext cx="44371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 Head</a:t>
            </a:r>
            <a:endParaRPr lang="en-US" dirty="0"/>
          </a:p>
        </p:txBody>
      </p:sp>
      <p:sp>
        <p:nvSpPr>
          <p:cNvPr id="24" name="Left Arrow 23"/>
          <p:cNvSpPr/>
          <p:nvPr/>
        </p:nvSpPr>
        <p:spPr>
          <a:xfrm>
            <a:off x="2257896" y="3598025"/>
            <a:ext cx="889043" cy="183428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235475" y="3071223"/>
            <a:ext cx="142807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440789" y="3066831"/>
            <a:ext cx="1436000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6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36763" y="3075615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Applications are Physically Intermixed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24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32373" y="3071223"/>
            <a:ext cx="521794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63546" y="3071223"/>
            <a:ext cx="1238634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02180" y="3071223"/>
            <a:ext cx="909377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54167" y="3071223"/>
            <a:ext cx="909379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811558" y="3071223"/>
            <a:ext cx="360616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450005" y="3071223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445615" y="3066831"/>
            <a:ext cx="212605" cy="1173438"/>
          </a:xfrm>
          <a:prstGeom prst="rect">
            <a:avLst/>
          </a:prstGeom>
          <a:solidFill>
            <a:srgbClr val="D9E0E6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876788" y="3066831"/>
            <a:ext cx="407652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1286654" y="3066831"/>
            <a:ext cx="210315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658221" y="3066831"/>
            <a:ext cx="1218568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46100" y="3071223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041710" y="3066831"/>
            <a:ext cx="2768270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09980" y="3066831"/>
            <a:ext cx="1171531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019130" y="2461627"/>
            <a:ext cx="1235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 segments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182822" y="3066830"/>
            <a:ext cx="622768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972094" y="4338736"/>
            <a:ext cx="44371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 Head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528694" y="677339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43061" y="675332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627" y="656644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rgbClr val="1CADE4"/>
                </a:solidFill>
              </a:rPr>
              <a:t>App 1</a:t>
            </a:r>
            <a:endParaRPr lang="en-US" dirty="0">
              <a:solidFill>
                <a:srgbClr val="1CADE4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68784" y="656205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5" name="Left Arrow 34"/>
          <p:cNvSpPr/>
          <p:nvPr/>
        </p:nvSpPr>
        <p:spPr>
          <a:xfrm>
            <a:off x="2257896" y="3598025"/>
            <a:ext cx="889043" cy="183428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235475" y="3071223"/>
            <a:ext cx="142807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440789" y="3066831"/>
            <a:ext cx="1436000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00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Memshare’s</a:t>
            </a:r>
            <a:r>
              <a:rPr lang="en-US" dirty="0" smtClean="0"/>
              <a:t> Sharing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Reserved Memory: guaranteed static memory</a:t>
            </a:r>
          </a:p>
          <a:p>
            <a:r>
              <a:rPr lang="en-US" sz="3600" dirty="0" smtClean="0"/>
              <a:t>Pooled Memory: application’s share of pooled memory</a:t>
            </a:r>
          </a:p>
          <a:p>
            <a:r>
              <a:rPr lang="en-US" sz="3600" dirty="0" smtClean="0"/>
              <a:t>Target Memory = Reserved Memory + Pooled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Cleaning Priority Determines Eviction Priority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Q: When does </a:t>
            </a:r>
            <a:r>
              <a:rPr lang="en-US" sz="4800" dirty="0" err="1" smtClean="0"/>
              <a:t>Memshare</a:t>
            </a:r>
            <a:r>
              <a:rPr lang="en-US" sz="4800" dirty="0" smtClean="0"/>
              <a:t> evict?</a:t>
            </a:r>
          </a:p>
          <a:p>
            <a:r>
              <a:rPr lang="en-US" sz="4800" dirty="0" smtClean="0"/>
              <a:t>A: Newly written objects evict old objects, but not in critical path</a:t>
            </a:r>
          </a:p>
          <a:p>
            <a:pPr lvl="1"/>
            <a:r>
              <a:rPr lang="en-US" sz="3800" dirty="0" smtClean="0"/>
              <a:t>Cleaner keeps 1% of cache empty</a:t>
            </a:r>
          </a:p>
          <a:p>
            <a:pPr lvl="1"/>
            <a:r>
              <a:rPr lang="en-US" sz="3800" dirty="0" smtClean="0"/>
              <a:t>Cleaner tries to enforce actual memory allocation to be equal to </a:t>
            </a:r>
            <a:r>
              <a:rPr lang="en-US" sz="3800" dirty="0"/>
              <a:t>T</a:t>
            </a:r>
            <a:r>
              <a:rPr lang="en-US" sz="3800" dirty="0" smtClean="0"/>
              <a:t>arget Memory</a:t>
            </a:r>
            <a:endParaRPr lang="en-US" sz="4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37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Cleaner Pass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27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57238" y="2736977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52848" y="2732585"/>
            <a:ext cx="521794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684021" y="2732585"/>
            <a:ext cx="1238634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22655" y="2732585"/>
            <a:ext cx="909377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55950" y="2732585"/>
            <a:ext cx="1428072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32033" y="2732585"/>
            <a:ext cx="360616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65166" y="4355224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260776" y="4350832"/>
            <a:ext cx="212605" cy="1173438"/>
          </a:xfrm>
          <a:prstGeom prst="rect">
            <a:avLst/>
          </a:prstGeom>
          <a:solidFill>
            <a:srgbClr val="D9E0E6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91949" y="4350832"/>
            <a:ext cx="407652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01815" y="4350832"/>
            <a:ext cx="210315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55949" y="4350832"/>
            <a:ext cx="143600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28694" y="677339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343061" y="675332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7627" y="656644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App 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68784" y="656205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66410" y="5714510"/>
            <a:ext cx="3490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 candidate segments (n = 2)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917111" y="2607178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056939" y="3891525"/>
            <a:ext cx="36375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</a:t>
            </a:r>
            <a:r>
              <a:rPr lang="en-US" dirty="0" smtClean="0"/>
              <a:t> - 1 survivor segments (n =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5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Cleaner Pass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28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57238" y="2736977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52848" y="2732585"/>
            <a:ext cx="521794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684021" y="2732585"/>
            <a:ext cx="1238634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22655" y="2732585"/>
            <a:ext cx="909377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32033" y="2732585"/>
            <a:ext cx="360616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65166" y="4355224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260776" y="4350832"/>
            <a:ext cx="212605" cy="1173438"/>
          </a:xfrm>
          <a:prstGeom prst="rect">
            <a:avLst/>
          </a:prstGeom>
          <a:solidFill>
            <a:srgbClr val="D9E0E6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91949" y="4350832"/>
            <a:ext cx="407652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01815" y="4350832"/>
            <a:ext cx="210315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55949" y="4350832"/>
            <a:ext cx="143600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28694" y="677339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343061" y="675332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7627" y="656644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App 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68784" y="656205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66410" y="5714510"/>
            <a:ext cx="3490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 candidate segments (n = 2)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917111" y="2607178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2491906" y="2602786"/>
            <a:ext cx="360616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056939" y="3891525"/>
            <a:ext cx="36375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</a:t>
            </a:r>
            <a:r>
              <a:rPr lang="en-US" dirty="0" smtClean="0"/>
              <a:t> - 1 survivor segments (n = 2)</a:t>
            </a:r>
            <a:endParaRPr lang="en-US" dirty="0"/>
          </a:p>
        </p:txBody>
      </p:sp>
      <p:cxnSp>
        <p:nvCxnSpPr>
          <p:cNvPr id="43" name="Curved Connector 42"/>
          <p:cNvCxnSpPr>
            <a:stCxn id="22" idx="0"/>
            <a:endCxn id="41" idx="0"/>
          </p:cNvCxnSpPr>
          <p:nvPr/>
        </p:nvCxnSpPr>
        <p:spPr>
          <a:xfrm rot="5400000" flipH="1" flipV="1">
            <a:off x="8777378" y="-1162250"/>
            <a:ext cx="129799" cy="7659873"/>
          </a:xfrm>
          <a:prstGeom prst="curvedConnector3">
            <a:avLst>
              <a:gd name="adj1" fmla="val 732682"/>
            </a:avLst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255950" y="2732585"/>
            <a:ext cx="1428072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8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Cleaner Pass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29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57238" y="2736977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52848" y="2732585"/>
            <a:ext cx="521794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684021" y="2732585"/>
            <a:ext cx="1238634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22655" y="2732585"/>
            <a:ext cx="909377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32033" y="2732585"/>
            <a:ext cx="360616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65166" y="4355224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260776" y="4350832"/>
            <a:ext cx="212605" cy="1173438"/>
          </a:xfrm>
          <a:prstGeom prst="rect">
            <a:avLst/>
          </a:prstGeom>
          <a:solidFill>
            <a:srgbClr val="D9E0E6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91949" y="4350832"/>
            <a:ext cx="407652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01815" y="4350832"/>
            <a:ext cx="210315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28694" y="677339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343061" y="675332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7627" y="656644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App 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68784" y="656205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66410" y="5714510"/>
            <a:ext cx="3490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 candidate segments (n = 2)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917111" y="2607178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2491906" y="2602786"/>
            <a:ext cx="360616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056939" y="3891525"/>
            <a:ext cx="36375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</a:t>
            </a:r>
            <a:r>
              <a:rPr lang="en-US" dirty="0" smtClean="0"/>
              <a:t> - 1 survivor segments (n = 2)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1261161" y="2602786"/>
            <a:ext cx="1238634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255949" y="4350832"/>
            <a:ext cx="143600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255950" y="2732585"/>
            <a:ext cx="1428072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Curved Connector 28"/>
          <p:cNvCxnSpPr>
            <a:endCxn id="28" idx="0"/>
          </p:cNvCxnSpPr>
          <p:nvPr/>
        </p:nvCxnSpPr>
        <p:spPr>
          <a:xfrm rot="5400000" flipH="1" flipV="1">
            <a:off x="6107549" y="-1422097"/>
            <a:ext cx="1748046" cy="9797812"/>
          </a:xfrm>
          <a:prstGeom prst="curvedConnector3">
            <a:avLst>
              <a:gd name="adj1" fmla="val 135678"/>
            </a:avLst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70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Cache Hit Rate Drives Cloud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improvements to cache hit rate make big difference:</a:t>
            </a:r>
          </a:p>
          <a:p>
            <a:r>
              <a:rPr lang="en-US" dirty="0"/>
              <a:t>At 98% cache hit </a:t>
            </a:r>
            <a:r>
              <a:rPr lang="en-US" dirty="0" smtClean="0"/>
              <a:t>rate:</a:t>
            </a:r>
          </a:p>
          <a:p>
            <a:pPr lvl="1"/>
            <a:r>
              <a:rPr lang="en-US" dirty="0" smtClean="0"/>
              <a:t>+1% hit rate </a:t>
            </a:r>
            <a:r>
              <a:rPr lang="en-US" dirty="0" smtClean="0">
                <a:sym typeface="Wingdings"/>
              </a:rPr>
              <a:t> 35% speedup</a:t>
            </a:r>
          </a:p>
          <a:p>
            <a:pPr lvl="1"/>
            <a:r>
              <a:rPr lang="en-US" dirty="0" smtClean="0"/>
              <a:t>Facebook study </a:t>
            </a:r>
            <a:r>
              <a:rPr lang="en-US" sz="3100" dirty="0"/>
              <a:t>[</a:t>
            </a:r>
            <a:r>
              <a:rPr lang="en-US" sz="3400" dirty="0" err="1"/>
              <a:t>Atikoglu</a:t>
            </a:r>
            <a:r>
              <a:rPr lang="en-US" sz="3400" dirty="0"/>
              <a:t> </a:t>
            </a:r>
            <a:r>
              <a:rPr lang="fr-FR" sz="3100" dirty="0"/>
              <a:t>’</a:t>
            </a:r>
            <a:r>
              <a:rPr lang="en-US" sz="3100" dirty="0"/>
              <a:t>12]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9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Cleaner Pass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30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57238" y="2736977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52848" y="2732585"/>
            <a:ext cx="521794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684021" y="2732585"/>
            <a:ext cx="1238634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22655" y="2732585"/>
            <a:ext cx="909377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32033" y="2732585"/>
            <a:ext cx="360616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65166" y="4355224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260776" y="4350832"/>
            <a:ext cx="212605" cy="1173438"/>
          </a:xfrm>
          <a:prstGeom prst="rect">
            <a:avLst/>
          </a:prstGeom>
          <a:solidFill>
            <a:srgbClr val="D9E0E6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91949" y="4350832"/>
            <a:ext cx="407652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01815" y="4350832"/>
            <a:ext cx="210315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28694" y="677339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343061" y="675332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7627" y="656644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App 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68784" y="656205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66410" y="5714510"/>
            <a:ext cx="3490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 candidate segments (n = 2)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917111" y="2607178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2491906" y="2602786"/>
            <a:ext cx="360616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056939" y="3891525"/>
            <a:ext cx="36375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</a:t>
            </a:r>
            <a:r>
              <a:rPr lang="en-US" dirty="0" smtClean="0"/>
              <a:t> - 1 survivor segments (n = 2)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1261161" y="2602786"/>
            <a:ext cx="1238634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Curved Connector 28"/>
          <p:cNvCxnSpPr>
            <a:stCxn id="25" idx="0"/>
            <a:endCxn id="30" idx="0"/>
          </p:cNvCxnSpPr>
          <p:nvPr/>
        </p:nvCxnSpPr>
        <p:spPr>
          <a:xfrm rot="5400000" flipH="1" flipV="1">
            <a:off x="6096449" y="-602278"/>
            <a:ext cx="1752436" cy="8153785"/>
          </a:xfrm>
          <a:prstGeom prst="curvedConnector3">
            <a:avLst>
              <a:gd name="adj1" fmla="val 132369"/>
            </a:avLst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0845734" y="2598396"/>
            <a:ext cx="407652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255949" y="4350832"/>
            <a:ext cx="143600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255950" y="2732585"/>
            <a:ext cx="1428072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9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Cleaner Pass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31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57238" y="2736977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52848" y="2732585"/>
            <a:ext cx="521794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684021" y="2732585"/>
            <a:ext cx="1238634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22655" y="2732585"/>
            <a:ext cx="909377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32033" y="2732585"/>
            <a:ext cx="360616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65166" y="4355224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260776" y="4350832"/>
            <a:ext cx="212605" cy="1173438"/>
          </a:xfrm>
          <a:prstGeom prst="rect">
            <a:avLst/>
          </a:prstGeom>
          <a:solidFill>
            <a:srgbClr val="D9E0E6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91949" y="4350832"/>
            <a:ext cx="407652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01815" y="4350832"/>
            <a:ext cx="210315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28694" y="677339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343061" y="675332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7627" y="656644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App 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68784" y="656205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66410" y="5714510"/>
            <a:ext cx="3490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 candidate segments (n = 2)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917111" y="2607178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912721" y="2602786"/>
            <a:ext cx="147049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1261161" y="2602786"/>
            <a:ext cx="1238634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942539" y="2602786"/>
            <a:ext cx="909379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2491906" y="2602786"/>
            <a:ext cx="360616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056939" y="3891525"/>
            <a:ext cx="36375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</a:t>
            </a:r>
            <a:r>
              <a:rPr lang="en-US" dirty="0" smtClean="0"/>
              <a:t> - 1 survivor segments (n = 2)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0845734" y="2598396"/>
            <a:ext cx="407652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918652" y="2602788"/>
            <a:ext cx="1033131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255949" y="4350832"/>
            <a:ext cx="143600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255950" y="2732585"/>
            <a:ext cx="1428072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Cleaner Pass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32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57238" y="2736977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52848" y="2732585"/>
            <a:ext cx="521794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684021" y="2732585"/>
            <a:ext cx="1238634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22655" y="2732585"/>
            <a:ext cx="909377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32033" y="2732585"/>
            <a:ext cx="360616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65166" y="4355224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260776" y="4350832"/>
            <a:ext cx="212605" cy="1173438"/>
          </a:xfrm>
          <a:prstGeom prst="rect">
            <a:avLst/>
          </a:prstGeom>
          <a:solidFill>
            <a:srgbClr val="D9E0E6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91949" y="4350832"/>
            <a:ext cx="407652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01815" y="4350832"/>
            <a:ext cx="210315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28694" y="677339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343061" y="675332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7627" y="656644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App 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68784" y="656205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66410" y="5714510"/>
            <a:ext cx="3490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 candidate segments (n = 2)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917111" y="2607178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912721" y="2602786"/>
            <a:ext cx="147049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1261161" y="2602786"/>
            <a:ext cx="1238634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942539" y="2602786"/>
            <a:ext cx="909379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2491906" y="2602786"/>
            <a:ext cx="360616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056939" y="3891525"/>
            <a:ext cx="36375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</a:t>
            </a:r>
            <a:r>
              <a:rPr lang="en-US" dirty="0" smtClean="0"/>
              <a:t> - 1 survivor segments (n = 2)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8924002" y="4730574"/>
            <a:ext cx="3931839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918652" y="6047530"/>
            <a:ext cx="39371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free segment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0845734" y="2598396"/>
            <a:ext cx="407652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255949" y="4350832"/>
            <a:ext cx="143600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255950" y="2732585"/>
            <a:ext cx="1428072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918652" y="2602788"/>
            <a:ext cx="1033131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7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Cleaner Pass (n = 4): Twice the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33</a:t>
            </a:fld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28694" y="677339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343061" y="675332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7627" y="656644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App 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68784" y="656205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2879" y="6151917"/>
            <a:ext cx="34856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 candidate segments (n = 4)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336808" y="5203746"/>
            <a:ext cx="32754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 survivor segments (n = 4)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9714263" y="5760597"/>
            <a:ext cx="2478326" cy="739644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975100" y="6654255"/>
            <a:ext cx="39371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free segment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55949" y="3419578"/>
            <a:ext cx="2526011" cy="753406"/>
            <a:chOff x="1255949" y="4350832"/>
            <a:chExt cx="3949017" cy="1177830"/>
          </a:xfrm>
        </p:grpSpPr>
        <p:sp>
          <p:nvSpPr>
            <p:cNvPr id="23" name="Rectangle 22"/>
            <p:cNvSpPr/>
            <p:nvPr/>
          </p:nvSpPr>
          <p:spPr>
            <a:xfrm>
              <a:off x="1265166" y="4355224"/>
              <a:ext cx="3935411" cy="1173438"/>
            </a:xfrm>
            <a:prstGeom prst="rect">
              <a:avLst/>
            </a:prstGeom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60776" y="4350832"/>
              <a:ext cx="212605" cy="1173438"/>
            </a:xfrm>
            <a:prstGeom prst="rect">
              <a:avLst/>
            </a:prstGeom>
            <a:solidFill>
              <a:srgbClr val="D9E0E6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691949" y="4350832"/>
              <a:ext cx="407652" cy="1173438"/>
            </a:xfrm>
            <a:prstGeom prst="rect">
              <a:avLst/>
            </a:prstGeom>
            <a:solidFill>
              <a:schemeClr val="accent1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01815" y="4350832"/>
              <a:ext cx="2103151" cy="1173438"/>
            </a:xfrm>
            <a:prstGeom prst="rect">
              <a:avLst/>
            </a:prstGeom>
            <a:solidFill>
              <a:srgbClr val="42BA97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255949" y="4350832"/>
              <a:ext cx="1436001" cy="1173438"/>
            </a:xfrm>
            <a:prstGeom prst="rect">
              <a:avLst/>
            </a:prstGeom>
            <a:solidFill>
              <a:srgbClr val="42BA97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252849" y="2464497"/>
            <a:ext cx="2529112" cy="756095"/>
            <a:chOff x="1252848" y="2732585"/>
            <a:chExt cx="3939801" cy="1177830"/>
          </a:xfrm>
        </p:grpSpPr>
        <p:sp>
          <p:nvSpPr>
            <p:cNvPr id="17" name="Rectangle 16"/>
            <p:cNvSpPr/>
            <p:nvPr/>
          </p:nvSpPr>
          <p:spPr>
            <a:xfrm>
              <a:off x="1257238" y="2736977"/>
              <a:ext cx="3935411" cy="1173438"/>
            </a:xfrm>
            <a:prstGeom prst="rect">
              <a:avLst/>
            </a:prstGeom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52848" y="2732585"/>
              <a:ext cx="521794" cy="1173438"/>
            </a:xfrm>
            <a:prstGeom prst="rect">
              <a:avLst/>
            </a:prstGeom>
            <a:solidFill>
              <a:schemeClr val="bg2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84021" y="2732585"/>
              <a:ext cx="1238634" cy="1173438"/>
            </a:xfrm>
            <a:prstGeom prst="rect">
              <a:avLst/>
            </a:prstGeom>
            <a:solidFill>
              <a:schemeClr val="accent4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922655" y="2732585"/>
              <a:ext cx="909377" cy="1173438"/>
            </a:xfrm>
            <a:prstGeom prst="rect">
              <a:avLst/>
            </a:prstGeom>
            <a:solidFill>
              <a:schemeClr val="accent4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832033" y="2732585"/>
              <a:ext cx="360616" cy="1173438"/>
            </a:xfrm>
            <a:prstGeom prst="rect">
              <a:avLst/>
            </a:prstGeom>
            <a:solidFill>
              <a:schemeClr val="accent1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55950" y="2732585"/>
              <a:ext cx="1428072" cy="1173438"/>
            </a:xfrm>
            <a:prstGeom prst="rect">
              <a:avLst/>
            </a:prstGeom>
            <a:solidFill>
              <a:srgbClr val="42BA97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88870" y="2513737"/>
            <a:ext cx="2484915" cy="745651"/>
            <a:chOff x="8912721" y="2598396"/>
            <a:chExt cx="3939801" cy="1182220"/>
          </a:xfrm>
        </p:grpSpPr>
        <p:sp>
          <p:nvSpPr>
            <p:cNvPr id="36" name="Rectangle 35"/>
            <p:cNvSpPr/>
            <p:nvPr/>
          </p:nvSpPr>
          <p:spPr>
            <a:xfrm>
              <a:off x="8917111" y="2607178"/>
              <a:ext cx="3935411" cy="1173438"/>
            </a:xfrm>
            <a:prstGeom prst="rect">
              <a:avLst/>
            </a:prstGeom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912721" y="2602786"/>
              <a:ext cx="147049" cy="1173438"/>
            </a:xfrm>
            <a:prstGeom prst="rect">
              <a:avLst/>
            </a:prstGeom>
            <a:solidFill>
              <a:schemeClr val="bg2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1261161" y="2602786"/>
              <a:ext cx="1238634" cy="1173438"/>
            </a:xfrm>
            <a:prstGeom prst="rect">
              <a:avLst/>
            </a:prstGeom>
            <a:solidFill>
              <a:schemeClr val="accent4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942539" y="2602786"/>
              <a:ext cx="909379" cy="1173438"/>
            </a:xfrm>
            <a:prstGeom prst="rect">
              <a:avLst/>
            </a:prstGeom>
            <a:solidFill>
              <a:srgbClr val="42BA97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2491906" y="2602786"/>
              <a:ext cx="360616" cy="1173438"/>
            </a:xfrm>
            <a:prstGeom prst="rect">
              <a:avLst/>
            </a:prstGeom>
            <a:solidFill>
              <a:schemeClr val="accent1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0845734" y="2598396"/>
              <a:ext cx="407652" cy="1173438"/>
            </a:xfrm>
            <a:prstGeom prst="rect">
              <a:avLst/>
            </a:prstGeom>
            <a:solidFill>
              <a:schemeClr val="accent1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918652" y="2602788"/>
              <a:ext cx="1033131" cy="1173438"/>
            </a:xfrm>
            <a:prstGeom prst="rect">
              <a:avLst/>
            </a:prstGeom>
            <a:solidFill>
              <a:schemeClr val="accent4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255950" y="4362131"/>
            <a:ext cx="2523178" cy="753406"/>
            <a:chOff x="1260376" y="4350832"/>
            <a:chExt cx="3944588" cy="1177830"/>
          </a:xfrm>
        </p:grpSpPr>
        <p:sp>
          <p:nvSpPr>
            <p:cNvPr id="48" name="Rectangle 47"/>
            <p:cNvSpPr/>
            <p:nvPr/>
          </p:nvSpPr>
          <p:spPr>
            <a:xfrm>
              <a:off x="1265166" y="4355224"/>
              <a:ext cx="3935411" cy="1173438"/>
            </a:xfrm>
            <a:prstGeom prst="rect">
              <a:avLst/>
            </a:prstGeom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260776" y="4350832"/>
              <a:ext cx="212605" cy="1173438"/>
            </a:xfrm>
            <a:prstGeom prst="rect">
              <a:avLst/>
            </a:prstGeom>
            <a:solidFill>
              <a:srgbClr val="D9E0E6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260376" y="4350832"/>
              <a:ext cx="1125140" cy="1173439"/>
            </a:xfrm>
            <a:prstGeom prst="rect">
              <a:avLst/>
            </a:prstGeom>
            <a:solidFill>
              <a:schemeClr val="accent1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24035" y="4350832"/>
              <a:ext cx="480929" cy="1173439"/>
            </a:xfrm>
            <a:prstGeom prst="rect">
              <a:avLst/>
            </a:prstGeom>
            <a:solidFill>
              <a:srgbClr val="42BA97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307674" y="4350832"/>
              <a:ext cx="1436001" cy="1173439"/>
            </a:xfrm>
            <a:prstGeom prst="rect">
              <a:avLst/>
            </a:prstGeom>
            <a:solidFill>
              <a:srgbClr val="42BA97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1976051" y="4366524"/>
            <a:ext cx="583765" cy="753276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1253120" y="5318795"/>
            <a:ext cx="2523178" cy="753406"/>
            <a:chOff x="1260376" y="4350832"/>
            <a:chExt cx="3944588" cy="1177830"/>
          </a:xfrm>
        </p:grpSpPr>
        <p:sp>
          <p:nvSpPr>
            <p:cNvPr id="55" name="Rectangle 54"/>
            <p:cNvSpPr/>
            <p:nvPr/>
          </p:nvSpPr>
          <p:spPr>
            <a:xfrm>
              <a:off x="1265166" y="4355224"/>
              <a:ext cx="3935411" cy="1173438"/>
            </a:xfrm>
            <a:prstGeom prst="rect">
              <a:avLst/>
            </a:prstGeom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60776" y="4350832"/>
              <a:ext cx="212605" cy="1173438"/>
            </a:xfrm>
            <a:prstGeom prst="rect">
              <a:avLst/>
            </a:prstGeom>
            <a:solidFill>
              <a:srgbClr val="D9E0E6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260376" y="4350832"/>
              <a:ext cx="1125140" cy="1173439"/>
            </a:xfrm>
            <a:prstGeom prst="rect">
              <a:avLst/>
            </a:prstGeom>
            <a:solidFill>
              <a:srgbClr val="42BA97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724035" y="4350832"/>
              <a:ext cx="480929" cy="1173439"/>
            </a:xfrm>
            <a:prstGeom prst="rect">
              <a:avLst/>
            </a:prstGeom>
            <a:solidFill>
              <a:schemeClr val="accent1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307674" y="4350832"/>
              <a:ext cx="428018" cy="1173439"/>
            </a:xfrm>
            <a:prstGeom prst="rect">
              <a:avLst/>
            </a:prstGeom>
            <a:solidFill>
              <a:srgbClr val="42BA97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1973221" y="5323188"/>
            <a:ext cx="583765" cy="753276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844920" y="5315986"/>
            <a:ext cx="626581" cy="750597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9700152" y="3416730"/>
            <a:ext cx="2484915" cy="742882"/>
            <a:chOff x="8912721" y="2602786"/>
            <a:chExt cx="3939801" cy="1177830"/>
          </a:xfrm>
        </p:grpSpPr>
        <p:sp>
          <p:nvSpPr>
            <p:cNvPr id="63" name="Rectangle 62"/>
            <p:cNvSpPr/>
            <p:nvPr/>
          </p:nvSpPr>
          <p:spPr>
            <a:xfrm>
              <a:off x="8917111" y="2607178"/>
              <a:ext cx="3935411" cy="1173438"/>
            </a:xfrm>
            <a:prstGeom prst="rect">
              <a:avLst/>
            </a:prstGeom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912721" y="2602786"/>
              <a:ext cx="147049" cy="1173438"/>
            </a:xfrm>
            <a:prstGeom prst="rect">
              <a:avLst/>
            </a:prstGeom>
            <a:solidFill>
              <a:schemeClr val="bg2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596772" y="2602786"/>
              <a:ext cx="1238633" cy="1173438"/>
            </a:xfrm>
            <a:prstGeom prst="rect">
              <a:avLst/>
            </a:prstGeom>
            <a:solidFill>
              <a:schemeClr val="accent4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942539" y="2602786"/>
              <a:ext cx="1646586" cy="1173438"/>
            </a:xfrm>
            <a:prstGeom prst="rect">
              <a:avLst/>
            </a:prstGeom>
            <a:solidFill>
              <a:srgbClr val="42BA97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8918651" y="2602788"/>
              <a:ext cx="2111122" cy="1173438"/>
            </a:xfrm>
            <a:prstGeom prst="rect">
              <a:avLst/>
            </a:prstGeom>
            <a:solidFill>
              <a:schemeClr val="accent4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9700152" y="4359324"/>
            <a:ext cx="2484915" cy="745651"/>
            <a:chOff x="8912721" y="2598396"/>
            <a:chExt cx="3939801" cy="1182220"/>
          </a:xfrm>
        </p:grpSpPr>
        <p:sp>
          <p:nvSpPr>
            <p:cNvPr id="71" name="Rectangle 70"/>
            <p:cNvSpPr/>
            <p:nvPr/>
          </p:nvSpPr>
          <p:spPr>
            <a:xfrm>
              <a:off x="8917111" y="2607178"/>
              <a:ext cx="3935411" cy="1173438"/>
            </a:xfrm>
            <a:prstGeom prst="rect">
              <a:avLst/>
            </a:prstGeom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8912721" y="2602786"/>
              <a:ext cx="147049" cy="1173438"/>
            </a:xfrm>
            <a:prstGeom prst="rect">
              <a:avLst/>
            </a:prstGeom>
            <a:solidFill>
              <a:schemeClr val="bg2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9942538" y="2602786"/>
              <a:ext cx="975365" cy="1173438"/>
            </a:xfrm>
            <a:prstGeom prst="rect">
              <a:avLst/>
            </a:prstGeom>
            <a:solidFill>
              <a:srgbClr val="42BA97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1812866" y="2598396"/>
              <a:ext cx="1029081" cy="1173438"/>
            </a:xfrm>
            <a:prstGeom prst="rect">
              <a:avLst/>
            </a:prstGeom>
            <a:solidFill>
              <a:schemeClr val="accent1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918652" y="2602788"/>
              <a:ext cx="1033131" cy="1173438"/>
            </a:xfrm>
            <a:prstGeom prst="rect">
              <a:avLst/>
            </a:prstGeom>
            <a:solidFill>
              <a:schemeClr val="accent4"/>
            </a:solidFill>
            <a:ln w="76200" cmpd="sng"/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Rectangle 77"/>
          <p:cNvSpPr/>
          <p:nvPr/>
        </p:nvSpPr>
        <p:spPr>
          <a:xfrm>
            <a:off x="10953657" y="4359284"/>
            <a:ext cx="573564" cy="740112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052021" y="3795564"/>
            <a:ext cx="3669065" cy="7901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Application Need: How Far is Memory Allocation from Target Memory?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34</a:t>
            </a:fld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28694" y="677339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43061" y="675332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627" y="656644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App 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68784" y="656205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274555"/>
              </p:ext>
            </p:extLst>
          </p:nvPr>
        </p:nvGraphicFramePr>
        <p:xfrm>
          <a:off x="4866639" y="5108143"/>
          <a:ext cx="4964088" cy="1038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5" name="Equation" r:id="rId4" imgW="2070100" imgH="431800" progId="Equation.3">
                  <p:embed/>
                </p:oleObj>
              </mc:Choice>
              <mc:Fallback>
                <p:oleObj name="Equation" r:id="rId4" imgW="20701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66639" y="5108143"/>
                        <a:ext cx="4964088" cy="1038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>
          <a:xfrm>
            <a:off x="5236763" y="3075615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232373" y="3071223"/>
            <a:ext cx="521794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663546" y="3071223"/>
            <a:ext cx="1238634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902180" y="3071223"/>
            <a:ext cx="909377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235475" y="3071223"/>
            <a:ext cx="142807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8811558" y="3071223"/>
            <a:ext cx="360616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9450005" y="3071223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9445615" y="3066831"/>
            <a:ext cx="212605" cy="1173438"/>
          </a:xfrm>
          <a:prstGeom prst="rect">
            <a:avLst/>
          </a:prstGeom>
          <a:solidFill>
            <a:srgbClr val="D9E0E6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0876788" y="3066831"/>
            <a:ext cx="407652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1286654" y="3066831"/>
            <a:ext cx="210315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454900" y="3066831"/>
            <a:ext cx="1421889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046100" y="3071223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041710" y="3066831"/>
            <a:ext cx="2768270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809980" y="3066831"/>
            <a:ext cx="1171531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019130" y="2461627"/>
            <a:ext cx="1235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 segments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182822" y="3066830"/>
            <a:ext cx="622768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972094" y="4338736"/>
            <a:ext cx="44371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 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2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Within Each Application, Evict by Rank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35</a:t>
            </a:fld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28694" y="6773396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43061" y="6753326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627" y="6566447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App 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68784" y="6562059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App 2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236763" y="3075615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232373" y="3071223"/>
            <a:ext cx="521794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663546" y="3071223"/>
            <a:ext cx="1238634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902180" y="3071223"/>
            <a:ext cx="909377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235475" y="3071223"/>
            <a:ext cx="142807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811558" y="3071223"/>
            <a:ext cx="360616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450005" y="3071223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9445615" y="3066831"/>
            <a:ext cx="212605" cy="1173438"/>
          </a:xfrm>
          <a:prstGeom prst="rect">
            <a:avLst/>
          </a:prstGeom>
          <a:solidFill>
            <a:srgbClr val="D9E0E6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0876788" y="3066831"/>
            <a:ext cx="407652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1286654" y="3066831"/>
            <a:ext cx="2103151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454900" y="3066831"/>
            <a:ext cx="1421889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046100" y="3071223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041710" y="3066831"/>
            <a:ext cx="2768270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809980" y="3066831"/>
            <a:ext cx="1171531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019130" y="2461627"/>
            <a:ext cx="1235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 segments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182822" y="3066830"/>
            <a:ext cx="622768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72094" y="4338736"/>
            <a:ext cx="44371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Log Head</a:t>
            </a:r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1316736" y="4992236"/>
            <a:ext cx="12070080" cy="1441879"/>
          </a:xfrm>
        </p:spPr>
        <p:txBody>
          <a:bodyPr>
            <a:normAutofit/>
          </a:bodyPr>
          <a:lstStyle/>
          <a:p>
            <a:pPr lvl="1"/>
            <a:r>
              <a:rPr lang="en-US" sz="4400" dirty="0" smtClean="0"/>
              <a:t>To implement LRU: rank = last access time</a:t>
            </a:r>
          </a:p>
        </p:txBody>
      </p:sp>
    </p:spTree>
    <p:extLst>
      <p:ext uri="{BB962C8B-B14F-4D97-AF65-F5344CB8AC3E}">
        <p14:creationId xmlns:p14="http://schemas.microsoft.com/office/powerpoint/2010/main" val="536694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Cleaning: Max Need and then Max Rank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36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6904" y="2605240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2514" y="2600848"/>
            <a:ext cx="161179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33688" y="2600848"/>
            <a:ext cx="862338" cy="1173438"/>
          </a:xfrm>
          <a:prstGeom prst="rect">
            <a:avLst/>
          </a:prstGeom>
          <a:solidFill>
            <a:schemeClr val="tx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1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296027" y="2600848"/>
            <a:ext cx="752588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0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1989764" y="2600848"/>
            <a:ext cx="1443924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2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5048616" y="2600848"/>
            <a:ext cx="893700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3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6957056" y="2600848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52665" y="2596456"/>
            <a:ext cx="3944189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167884"/>
              </p:ext>
            </p:extLst>
          </p:nvPr>
        </p:nvGraphicFramePr>
        <p:xfrm>
          <a:off x="1990232" y="5252520"/>
          <a:ext cx="3884517" cy="20947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53429"/>
                <a:gridCol w="2331088"/>
              </a:tblGrid>
              <a:tr h="523685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marL="0" marR="0" indent="0" algn="l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App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accent4"/>
                          </a:solidFill>
                        </a:rPr>
                        <a:t>App 2</a:t>
                      </a:r>
                      <a:endParaRPr lang="en-US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App 3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85297" y="4249052"/>
            <a:ext cx="14927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Need?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Max Rank?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61966" y="2116685"/>
            <a:ext cx="1235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        n segments				n-1 segments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02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Cleaning: </a:t>
            </a:r>
            <a:r>
              <a:rPr lang="en-US" sz="5400" dirty="0" smtClean="0"/>
              <a:t>Max Need and then Max Rank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37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6904" y="2605240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2514" y="2600848"/>
            <a:ext cx="161179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33688" y="2600848"/>
            <a:ext cx="862338" cy="1173438"/>
          </a:xfrm>
          <a:prstGeom prst="rect">
            <a:avLst/>
          </a:prstGeom>
          <a:solidFill>
            <a:schemeClr val="tx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1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296027" y="2600848"/>
            <a:ext cx="752588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0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5048616" y="2600848"/>
            <a:ext cx="893700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3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6957056" y="2600848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52665" y="2596456"/>
            <a:ext cx="3944189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096778"/>
              </p:ext>
            </p:extLst>
          </p:nvPr>
        </p:nvGraphicFramePr>
        <p:xfrm>
          <a:off x="1990232" y="5252520"/>
          <a:ext cx="3884517" cy="20947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53429"/>
                <a:gridCol w="2331088"/>
              </a:tblGrid>
              <a:tr h="523685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marL="0" marR="0" indent="0" algn="l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App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accent4"/>
                          </a:solidFill>
                        </a:rPr>
                        <a:t>App 2</a:t>
                      </a:r>
                      <a:endParaRPr lang="en-US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App 3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085297" y="4249052"/>
            <a:ext cx="25592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Need?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solidFill>
                  <a:schemeClr val="accent4"/>
                </a:solidFill>
              </a:rPr>
              <a:t>App </a:t>
            </a:r>
            <a:r>
              <a:rPr lang="en-US" dirty="0" smtClean="0">
                <a:solidFill>
                  <a:schemeClr val="accent4"/>
                </a:solidFill>
              </a:rPr>
              <a:t>2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Max Rank?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61966" y="2116685"/>
            <a:ext cx="1235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        n segments				n-1 segments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989764" y="2600848"/>
            <a:ext cx="1443924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0583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Cleaning: </a:t>
            </a:r>
            <a:r>
              <a:rPr lang="en-US" sz="5400" dirty="0" smtClean="0"/>
              <a:t>Max Need and then Max Rank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38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6904" y="2605240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2514" y="2600848"/>
            <a:ext cx="161179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33688" y="2600848"/>
            <a:ext cx="862338" cy="1173438"/>
          </a:xfrm>
          <a:prstGeom prst="rect">
            <a:avLst/>
          </a:prstGeom>
          <a:solidFill>
            <a:schemeClr val="tx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1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296027" y="2600848"/>
            <a:ext cx="752588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0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5048616" y="2600848"/>
            <a:ext cx="893700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3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6957056" y="2600848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52665" y="2596456"/>
            <a:ext cx="3944189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467557"/>
              </p:ext>
            </p:extLst>
          </p:nvPr>
        </p:nvGraphicFramePr>
        <p:xfrm>
          <a:off x="1990232" y="5252520"/>
          <a:ext cx="3884517" cy="20947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53429"/>
                <a:gridCol w="2331088"/>
              </a:tblGrid>
              <a:tr h="523685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marL="0" marR="0" indent="0" algn="l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App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accent4"/>
                          </a:solidFill>
                        </a:rPr>
                        <a:t>App 2</a:t>
                      </a:r>
                      <a:endParaRPr lang="en-US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App 3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085297" y="4249052"/>
            <a:ext cx="26180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Need?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solidFill>
                  <a:schemeClr val="accent4"/>
                </a:solidFill>
              </a:rPr>
              <a:t>App </a:t>
            </a:r>
            <a:r>
              <a:rPr lang="en-US" dirty="0" smtClean="0">
                <a:solidFill>
                  <a:schemeClr val="accent4"/>
                </a:solidFill>
              </a:rPr>
              <a:t>2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Max Rank?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 Rank 2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4" name="Curved Connector 13"/>
          <p:cNvCxnSpPr>
            <a:endCxn id="11" idx="2"/>
          </p:cNvCxnSpPr>
          <p:nvPr/>
        </p:nvCxnSpPr>
        <p:spPr>
          <a:xfrm rot="16200000" flipH="1">
            <a:off x="5857806" y="707330"/>
            <a:ext cx="12700" cy="6133911"/>
          </a:xfrm>
          <a:prstGeom prst="curvedConnector3">
            <a:avLst>
              <a:gd name="adj1" fmla="val 3404969"/>
            </a:avLst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61966" y="2116685"/>
            <a:ext cx="1235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        n segments				n-1 segments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989764" y="2600848"/>
            <a:ext cx="1443924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799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Cleaning: </a:t>
            </a:r>
            <a:r>
              <a:rPr lang="en-US" sz="5400" dirty="0" smtClean="0"/>
              <a:t>Max Need and then Max Rank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39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6904" y="2605240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2514" y="2600848"/>
            <a:ext cx="1431171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33688" y="2600848"/>
            <a:ext cx="862338" cy="1173438"/>
          </a:xfrm>
          <a:prstGeom prst="rect">
            <a:avLst/>
          </a:prstGeom>
          <a:solidFill>
            <a:schemeClr val="tx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1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296027" y="2600848"/>
            <a:ext cx="752588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0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5048616" y="2600848"/>
            <a:ext cx="893700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3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6957056" y="2600848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52665" y="2596456"/>
            <a:ext cx="3944189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913989"/>
              </p:ext>
            </p:extLst>
          </p:nvPr>
        </p:nvGraphicFramePr>
        <p:xfrm>
          <a:off x="1990232" y="5252520"/>
          <a:ext cx="3884517" cy="20947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53429"/>
                <a:gridCol w="2331088"/>
              </a:tblGrid>
              <a:tr h="523685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marL="0" marR="0" indent="0" algn="l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App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accent4"/>
                          </a:solidFill>
                        </a:rPr>
                        <a:t>App 2</a:t>
                      </a:r>
                      <a:endParaRPr lang="en-US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App 3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085297" y="4249052"/>
            <a:ext cx="14927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Need?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Max Rank?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61966" y="2116685"/>
            <a:ext cx="1235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        n segments				n-1 segments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454902" y="2600848"/>
            <a:ext cx="1443924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6115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Static Partitioning </a:t>
            </a:r>
            <a:r>
              <a:rPr lang="en-US" sz="6600" dirty="0" smtClean="0">
                <a:sym typeface="Wingdings"/>
              </a:rPr>
              <a:t></a:t>
            </a:r>
            <a:r>
              <a:rPr lang="en-US" sz="6600" dirty="0" smtClean="0"/>
              <a:t> Low Hit Rates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Cache providers statically partition their memory among applications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Facebook</a:t>
            </a:r>
          </a:p>
          <a:p>
            <a:pPr lvl="1"/>
            <a:r>
              <a:rPr lang="en-US" dirty="0" smtClean="0"/>
              <a:t>Amazon </a:t>
            </a:r>
            <a:r>
              <a:rPr lang="en-US" dirty="0" err="1" smtClean="0"/>
              <a:t>Elasticache</a:t>
            </a:r>
            <a:endParaRPr lang="en-US" dirty="0"/>
          </a:p>
          <a:p>
            <a:pPr lvl="1"/>
            <a:r>
              <a:rPr lang="en-US" dirty="0" err="1" smtClean="0"/>
              <a:t>Memcachier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2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Cleaning: </a:t>
            </a:r>
            <a:r>
              <a:rPr lang="en-US" sz="5400" dirty="0" smtClean="0"/>
              <a:t>Max Need and then Max Rank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40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6904" y="2605240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2514" y="2600848"/>
            <a:ext cx="1431171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33688" y="2600848"/>
            <a:ext cx="862338" cy="1173438"/>
          </a:xfrm>
          <a:prstGeom prst="rect">
            <a:avLst/>
          </a:prstGeom>
          <a:solidFill>
            <a:schemeClr val="tx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1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296027" y="2600848"/>
            <a:ext cx="752588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0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5048616" y="2600848"/>
            <a:ext cx="893700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3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6957056" y="2600848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52665" y="2596456"/>
            <a:ext cx="3944189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893687"/>
              </p:ext>
            </p:extLst>
          </p:nvPr>
        </p:nvGraphicFramePr>
        <p:xfrm>
          <a:off x="1990232" y="5252520"/>
          <a:ext cx="3884517" cy="20947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53429"/>
                <a:gridCol w="2331088"/>
              </a:tblGrid>
              <a:tr h="523685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marL="0" marR="0" indent="0" algn="l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App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accent4"/>
                          </a:solidFill>
                        </a:rPr>
                        <a:t>App 2</a:t>
                      </a:r>
                      <a:endParaRPr lang="en-US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App 3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085297" y="4249052"/>
            <a:ext cx="25592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Need?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solidFill>
                  <a:schemeClr val="tx2"/>
                </a:solidFill>
              </a:rPr>
              <a:t>App 3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Max Rank?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61966" y="2116685"/>
            <a:ext cx="1235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        n segments				n-1 segments</a:t>
            </a:r>
            <a:endParaRPr lang="en-US" dirty="0"/>
          </a:p>
        </p:txBody>
      </p:sp>
      <p:cxnSp>
        <p:nvCxnSpPr>
          <p:cNvPr id="15" name="Curved Connector 14"/>
          <p:cNvCxnSpPr>
            <a:stCxn id="7" idx="2"/>
            <a:endCxn id="11" idx="2"/>
          </p:cNvCxnSpPr>
          <p:nvPr/>
        </p:nvCxnSpPr>
        <p:spPr>
          <a:xfrm rot="16200000" flipH="1">
            <a:off x="6394809" y="1244333"/>
            <a:ext cx="12700" cy="5059905"/>
          </a:xfrm>
          <a:prstGeom prst="curvedConnector3">
            <a:avLst>
              <a:gd name="adj1" fmla="val 3651874"/>
            </a:avLst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454902" y="2600848"/>
            <a:ext cx="1443924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17660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Cleaning: </a:t>
            </a:r>
            <a:r>
              <a:rPr lang="en-US" sz="5400" dirty="0" smtClean="0"/>
              <a:t>Max Need and then Max Rank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41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6904" y="2605240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02514" y="2600848"/>
            <a:ext cx="1431171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33688" y="2600848"/>
            <a:ext cx="862338" cy="1173438"/>
          </a:xfrm>
          <a:prstGeom prst="rect">
            <a:avLst/>
          </a:prstGeom>
          <a:solidFill>
            <a:schemeClr val="tx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1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296027" y="2600848"/>
            <a:ext cx="752588" cy="1173438"/>
          </a:xfrm>
          <a:prstGeom prst="rect">
            <a:avLst/>
          </a:prstGeom>
          <a:solidFill>
            <a:schemeClr val="accent4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0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5048616" y="2600848"/>
            <a:ext cx="893700" cy="1173438"/>
          </a:xfrm>
          <a:prstGeom prst="rect">
            <a:avLst/>
          </a:prstGeom>
          <a:solidFill>
            <a:schemeClr val="accent1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3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6957056" y="2600848"/>
            <a:ext cx="3935411" cy="1173438"/>
          </a:xfrm>
          <a:prstGeom prst="rect">
            <a:avLst/>
          </a:prstGeom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52665" y="2596456"/>
            <a:ext cx="3944189" cy="1173438"/>
          </a:xfrm>
          <a:prstGeom prst="rect">
            <a:avLst/>
          </a:prstGeom>
          <a:solidFill>
            <a:schemeClr val="bg2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744153"/>
              </p:ext>
            </p:extLst>
          </p:nvPr>
        </p:nvGraphicFramePr>
        <p:xfrm>
          <a:off x="1990232" y="5252520"/>
          <a:ext cx="3884517" cy="20947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53429"/>
                <a:gridCol w="2331088"/>
              </a:tblGrid>
              <a:tr h="523685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marL="0" marR="0" indent="0" algn="l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App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accent4"/>
                          </a:solidFill>
                        </a:rPr>
                        <a:t>App 2</a:t>
                      </a:r>
                      <a:endParaRPr lang="en-US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85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App 3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085297" y="4249052"/>
            <a:ext cx="26180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Need?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solidFill>
                  <a:schemeClr val="tx2"/>
                </a:solidFill>
              </a:rPr>
              <a:t>App 3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Max Rank?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 Rank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61966" y="2116685"/>
            <a:ext cx="12354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        n segments				n-1 segments</a:t>
            </a:r>
            <a:endParaRPr lang="en-US" dirty="0"/>
          </a:p>
        </p:txBody>
      </p:sp>
      <p:cxnSp>
        <p:nvCxnSpPr>
          <p:cNvPr id="15" name="Curved Connector 14"/>
          <p:cNvCxnSpPr>
            <a:stCxn id="7" idx="2"/>
            <a:endCxn id="11" idx="2"/>
          </p:cNvCxnSpPr>
          <p:nvPr/>
        </p:nvCxnSpPr>
        <p:spPr>
          <a:xfrm rot="16200000" flipH="1">
            <a:off x="6394809" y="1244333"/>
            <a:ext cx="12700" cy="5059905"/>
          </a:xfrm>
          <a:prstGeom prst="curvedConnector3">
            <a:avLst>
              <a:gd name="adj1" fmla="val 3651874"/>
            </a:avLst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454902" y="2600848"/>
            <a:ext cx="1443924" cy="1173438"/>
          </a:xfrm>
          <a:prstGeom prst="rect">
            <a:avLst/>
          </a:prstGeom>
          <a:solidFill>
            <a:srgbClr val="42BA97"/>
          </a:solidFill>
          <a:ln w="76200" cmpd="sng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Rank 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96900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Trading Off Eviction Accuracy and Cleaning Cost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Eviction accuracy is determined by n</a:t>
            </a:r>
          </a:p>
          <a:p>
            <a:pPr lvl="1"/>
            <a:r>
              <a:rPr lang="en-US" dirty="0" smtClean="0"/>
              <a:t>For example: rank = time of last access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n </a:t>
            </a:r>
            <a:r>
              <a:rPr lang="en-US" dirty="0" smtClean="0">
                <a:sym typeface="Wingdings"/>
              </a:rPr>
              <a:t> # segments: ideal LRU</a:t>
            </a:r>
          </a:p>
          <a:p>
            <a:pPr lvl="1"/>
            <a:r>
              <a:rPr lang="en-US" dirty="0" smtClean="0">
                <a:sym typeface="Wingdings"/>
              </a:rPr>
              <a:t>Intuition: n is similar to cache associativity</a:t>
            </a:r>
          </a:p>
          <a:p>
            <a:r>
              <a:rPr lang="en-US" dirty="0" smtClean="0"/>
              <a:t>CPU consumption is determined by 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1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smtClean="0"/>
              <a:t>Trading Off Eviction Accuracy and Cleaning Cost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Eviction accuracy is determined by n</a:t>
            </a:r>
          </a:p>
          <a:p>
            <a:pPr lvl="1"/>
            <a:r>
              <a:rPr lang="en-US" dirty="0" smtClean="0"/>
              <a:t>For example: rank = time of last access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n </a:t>
            </a:r>
            <a:r>
              <a:rPr lang="en-US" dirty="0" smtClean="0">
                <a:sym typeface="Wingdings"/>
              </a:rPr>
              <a:t> ∞: ideal LRU</a:t>
            </a:r>
          </a:p>
          <a:p>
            <a:pPr lvl="1"/>
            <a:r>
              <a:rPr lang="en-US" dirty="0" smtClean="0">
                <a:sym typeface="Wingdings"/>
              </a:rPr>
              <a:t>Intuition: n is similar to cache associativity</a:t>
            </a:r>
          </a:p>
          <a:p>
            <a:r>
              <a:rPr lang="en-US" dirty="0" smtClean="0"/>
              <a:t>CPU consumption is determined by 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43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147" y="2977189"/>
            <a:ext cx="8043721" cy="32876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aseline="30000" dirty="0" smtClean="0"/>
              <a:t>“In practice </a:t>
            </a:r>
            <a:r>
              <a:rPr lang="en-US" sz="4400" baseline="30000" dirty="0" err="1"/>
              <a:t>M</a:t>
            </a:r>
            <a:r>
              <a:rPr lang="en-US" sz="4400" baseline="30000" dirty="0" err="1" smtClean="0"/>
              <a:t>emcached</a:t>
            </a:r>
            <a:r>
              <a:rPr lang="en-US" sz="4400" baseline="30000" dirty="0" smtClean="0"/>
              <a:t> </a:t>
            </a:r>
            <a:r>
              <a:rPr lang="en-US" sz="4400" baseline="30000" dirty="0"/>
              <a:t>is never CPU-bound in our data centers. </a:t>
            </a:r>
            <a:r>
              <a:rPr lang="en-US" sz="4400" baseline="30000" dirty="0" smtClean="0"/>
              <a:t>Increasing </a:t>
            </a:r>
            <a:r>
              <a:rPr lang="en-US" sz="4400" baseline="30000" dirty="0"/>
              <a:t>CPU to improve the hit rate would be a good trade off.</a:t>
            </a:r>
            <a:r>
              <a:rPr lang="en-US" sz="4400" baseline="30000" dirty="0" smtClean="0"/>
              <a:t>”</a:t>
            </a:r>
          </a:p>
          <a:p>
            <a:endParaRPr lang="en-US" sz="4400" baseline="30000" dirty="0"/>
          </a:p>
          <a:p>
            <a:pPr algn="r"/>
            <a:r>
              <a:rPr lang="en-US" sz="3200" baseline="30000" dirty="0" smtClean="0"/>
              <a:t>-</a:t>
            </a:r>
            <a:r>
              <a:rPr lang="en-US" sz="3200" dirty="0" smtClean="0"/>
              <a:t> Nathan Bronson, Facebook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552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Implemented in C++ on top of </a:t>
            </a:r>
            <a:r>
              <a:rPr lang="en-US" dirty="0" err="1" smtClean="0"/>
              <a:t>Memcached</a:t>
            </a:r>
            <a:endParaRPr lang="en-US" dirty="0" smtClean="0"/>
          </a:p>
          <a:p>
            <a:r>
              <a:rPr lang="en-US" dirty="0" smtClean="0"/>
              <a:t>Reuse </a:t>
            </a:r>
            <a:r>
              <a:rPr lang="en-US" dirty="0" err="1" smtClean="0"/>
              <a:t>Memcached’s</a:t>
            </a:r>
            <a:r>
              <a:rPr lang="en-US" dirty="0" smtClean="0"/>
              <a:t> hash table, transport, request processing</a:t>
            </a:r>
          </a:p>
          <a:p>
            <a:r>
              <a:rPr lang="en-US" dirty="0" smtClean="0"/>
              <a:t>Implemented log-structured memory allocator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2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vs. </a:t>
            </a:r>
            <a:r>
              <a:rPr lang="en-US" dirty="0" err="1" smtClean="0"/>
              <a:t>Memshare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45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8659"/>
              </p:ext>
            </p:extLst>
          </p:nvPr>
        </p:nvGraphicFramePr>
        <p:xfrm>
          <a:off x="1676652" y="2383238"/>
          <a:ext cx="11493648" cy="49893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934474"/>
                <a:gridCol w="4403495"/>
                <a:gridCol w="4155679"/>
              </a:tblGrid>
              <a:tr h="95015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Application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Hit Rate Partitioned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Hit Rate </a:t>
                      </a:r>
                      <a:r>
                        <a:rPr lang="en-US" sz="3600" dirty="0" err="1" smtClean="0"/>
                        <a:t>Memshare</a:t>
                      </a:r>
                      <a:endParaRPr lang="en-US" sz="3600" dirty="0" smtClean="0"/>
                    </a:p>
                    <a:p>
                      <a:r>
                        <a:rPr lang="en-US" sz="3600" dirty="0" smtClean="0"/>
                        <a:t>(50% Reserved)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157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Combined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87.8%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89.2%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95015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97.6%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99.4%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95015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98.8%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98.8%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BA97"/>
                    </a:solidFill>
                  </a:tcPr>
                </a:tc>
              </a:tr>
              <a:tr h="95015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30.1%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34.5%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BA9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09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Reserved vs. Pooled Behavior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46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94735" y="2251036"/>
            <a:ext cx="4384291" cy="3237716"/>
            <a:chOff x="0" y="2268800"/>
            <a:chExt cx="3147908" cy="2324671"/>
          </a:xfrm>
        </p:grpSpPr>
        <p:pic>
          <p:nvPicPr>
            <p:cNvPr id="5" name="Picture 4" descr="Screen Shot 2017-06-21 at 4.10.18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8484"/>
            <a:stretch/>
          </p:blipFill>
          <p:spPr>
            <a:xfrm>
              <a:off x="0" y="2268800"/>
              <a:ext cx="3147908" cy="2016290"/>
            </a:xfrm>
            <a:prstGeom prst="rect">
              <a:avLst/>
            </a:prstGeom>
          </p:spPr>
        </p:pic>
        <p:pic>
          <p:nvPicPr>
            <p:cNvPr id="6" name="Picture 5" descr="Screen Shot 2017-06-21 at 4.10.42 P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29" t="-4083" r="76357" b="68096"/>
            <a:stretch/>
          </p:blipFill>
          <p:spPr>
            <a:xfrm>
              <a:off x="88488" y="4089238"/>
              <a:ext cx="3045084" cy="504233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550360" y="5785064"/>
            <a:ext cx="132368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Combined Hit Rates</a:t>
            </a:r>
          </a:p>
          <a:p>
            <a:r>
              <a:rPr lang="en-US" dirty="0"/>
              <a:t>	</a:t>
            </a:r>
            <a:r>
              <a:rPr lang="en-US" dirty="0" smtClean="0"/>
              <a:t>                  90.2%			          89.2%	</a:t>
            </a:r>
            <a:r>
              <a:rPr lang="en-US" dirty="0"/>
              <a:t>	 </a:t>
            </a:r>
            <a:r>
              <a:rPr lang="en-US" dirty="0" smtClean="0"/>
              <a:t>                   88.8%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328648" y="6632302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143015" y="6612232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7581" y="6425353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App </a:t>
            </a:r>
            <a:r>
              <a:rPr lang="en-US" b="1" dirty="0">
                <a:solidFill>
                  <a:schemeClr val="accent1"/>
                </a:solidFill>
              </a:rPr>
              <a:t>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68738" y="6420965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b="1" dirty="0" smtClean="0">
                <a:solidFill>
                  <a:schemeClr val="accent4"/>
                </a:solidFill>
              </a:rPr>
              <a:t>App </a:t>
            </a:r>
            <a:r>
              <a:rPr lang="en-US" b="1" dirty="0">
                <a:solidFill>
                  <a:schemeClr val="accent4"/>
                </a:solidFill>
              </a:rPr>
              <a:t>C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491285" y="6629493"/>
            <a:ext cx="678584" cy="607095"/>
          </a:xfrm>
          <a:prstGeom prst="roundRect">
            <a:avLst/>
          </a:prstGeom>
          <a:solidFill>
            <a:srgbClr val="D7002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60218" y="6422544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ln>
                  <a:solidFill>
                    <a:srgbClr val="D70021"/>
                  </a:solidFill>
                </a:ln>
                <a:solidFill>
                  <a:srgbClr val="D70021"/>
                </a:solidFill>
              </a:rPr>
              <a:t>App A</a:t>
            </a:r>
            <a:endParaRPr lang="en-US" dirty="0">
              <a:ln>
                <a:solidFill>
                  <a:srgbClr val="D70021"/>
                </a:solidFill>
              </a:ln>
              <a:solidFill>
                <a:srgbClr val="D7002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264996" y="2248224"/>
            <a:ext cx="3813417" cy="3537339"/>
            <a:chOff x="5918185" y="2268800"/>
            <a:chExt cx="2738022" cy="2539799"/>
          </a:xfrm>
        </p:grpSpPr>
        <p:pic>
          <p:nvPicPr>
            <p:cNvPr id="18" name="Picture 17" descr="Screen Shot 2017-06-21 at 4.10.18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51" r="40933"/>
            <a:stretch/>
          </p:blipFill>
          <p:spPr>
            <a:xfrm>
              <a:off x="5918185" y="2268800"/>
              <a:ext cx="2723688" cy="2016290"/>
            </a:xfrm>
            <a:prstGeom prst="rect">
              <a:avLst/>
            </a:prstGeom>
          </p:spPr>
        </p:pic>
        <p:pic>
          <p:nvPicPr>
            <p:cNvPr id="19" name="Picture 18" descr="Screen Shot 2017-06-21 at 4.10.42 P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858" r="38248" b="52742"/>
            <a:stretch/>
          </p:blipFill>
          <p:spPr>
            <a:xfrm>
              <a:off x="5918186" y="4146444"/>
              <a:ext cx="2738021" cy="662155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9121934" y="2259527"/>
            <a:ext cx="4503217" cy="3290747"/>
            <a:chOff x="11397103" y="2268800"/>
            <a:chExt cx="3233297" cy="2362747"/>
          </a:xfrm>
        </p:grpSpPr>
        <p:pic>
          <p:nvPicPr>
            <p:cNvPr id="21" name="Picture 20" descr="Screen Shot 2017-06-21 at 4.10.18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900"/>
            <a:stretch/>
          </p:blipFill>
          <p:spPr>
            <a:xfrm>
              <a:off x="11397103" y="2268800"/>
              <a:ext cx="3233297" cy="2016290"/>
            </a:xfrm>
            <a:prstGeom prst="rect">
              <a:avLst/>
            </a:prstGeom>
          </p:spPr>
        </p:pic>
        <p:pic>
          <p:nvPicPr>
            <p:cNvPr id="22" name="Picture 21" descr="Screen Shot 2017-06-21 at 4.10.42 P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766" r="772" b="65379"/>
            <a:stretch/>
          </p:blipFill>
          <p:spPr>
            <a:xfrm>
              <a:off x="11411438" y="4146444"/>
              <a:ext cx="2675267" cy="4851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4412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State-of-the-art Hit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47</a:t>
            </a:fld>
            <a:endParaRPr lang="en-US"/>
          </a:p>
        </p:txBody>
      </p:sp>
      <p:pic>
        <p:nvPicPr>
          <p:cNvPr id="7" name="Picture 6" descr="deltas (2)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03" y="2344988"/>
            <a:ext cx="14042484" cy="3510621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16736" y="5968489"/>
            <a:ext cx="12070080" cy="125785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</a:t>
            </a:r>
            <a:r>
              <a:rPr lang="en-US" dirty="0" smtClean="0"/>
              <a:t>isses reduced by 40%</a:t>
            </a:r>
            <a:endParaRPr lang="en-US" dirty="0"/>
          </a:p>
          <a:p>
            <a:r>
              <a:rPr lang="en-US" dirty="0" smtClean="0"/>
              <a:t>Combined hit rate increase: 6% (85% </a:t>
            </a:r>
            <a:r>
              <a:rPr lang="en-US" dirty="0" smtClean="0">
                <a:sym typeface="Wingdings"/>
              </a:rPr>
              <a:t> 91%)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1765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State-of-the-art Hit Rate Even for Single Tenant Applications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48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670756"/>
              </p:ext>
            </p:extLst>
          </p:nvPr>
        </p:nvGraphicFramePr>
        <p:xfrm>
          <a:off x="2032097" y="3497918"/>
          <a:ext cx="10514870" cy="26212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468096"/>
                <a:gridCol w="2895549"/>
                <a:gridCol w="5151225"/>
              </a:tblGrid>
              <a:tr h="103218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Policy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/>
                        <a:t>Memcached</a:t>
                      </a:r>
                      <a:endParaRPr lang="en-US" sz="3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/>
                        <a:t>Memshare</a:t>
                      </a:r>
                      <a:r>
                        <a:rPr lang="en-US" sz="3200" baseline="0" dirty="0" smtClean="0"/>
                        <a:t> (100% Reserved)</a:t>
                      </a:r>
                      <a:endParaRPr lang="en-US" sz="3200" dirty="0" smtClean="0"/>
                    </a:p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63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Average Single Tenant</a:t>
                      </a:r>
                      <a:r>
                        <a:rPr lang="en-US" sz="3200" baseline="0" dirty="0" smtClean="0"/>
                        <a:t> Hit Rate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88.3%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97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95.5%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709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 Overhead is Minimal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49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115746"/>
              </p:ext>
            </p:extLst>
          </p:nvPr>
        </p:nvGraphicFramePr>
        <p:xfrm>
          <a:off x="2215551" y="2247900"/>
          <a:ext cx="10245161" cy="4891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6028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Partitioned Memory Over Time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Screen Shot 2017-06-14 at 5.39.10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66" b="10414"/>
          <a:stretch/>
        </p:blipFill>
        <p:spPr>
          <a:xfrm>
            <a:off x="2511898" y="2821980"/>
            <a:ext cx="10081592" cy="36463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61762" y="2412795"/>
            <a:ext cx="18748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Static Partition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44047" y="2409986"/>
            <a:ext cx="15699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Partition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624995" y="6632302"/>
            <a:ext cx="678584" cy="607095"/>
          </a:xfrm>
          <a:prstGeom prst="roundRect">
            <a:avLst/>
          </a:prstGeom>
          <a:solidFill>
            <a:schemeClr val="accent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439362" y="6612232"/>
            <a:ext cx="678584" cy="607095"/>
          </a:xfrm>
          <a:prstGeom prst="roundRect">
            <a:avLst/>
          </a:prstGeom>
          <a:solidFill>
            <a:srgbClr val="42BA97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93928" y="6425353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App </a:t>
            </a:r>
            <a:r>
              <a:rPr lang="en-US" b="1" dirty="0">
                <a:solidFill>
                  <a:schemeClr val="accent1"/>
                </a:solidFill>
              </a:rPr>
              <a:t>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65085" y="6420965"/>
            <a:ext cx="2352110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b="1" dirty="0" smtClean="0">
                <a:solidFill>
                  <a:schemeClr val="accent4"/>
                </a:solidFill>
              </a:rPr>
              <a:t>App </a:t>
            </a:r>
            <a:r>
              <a:rPr lang="en-US" b="1" dirty="0">
                <a:solidFill>
                  <a:schemeClr val="accent4"/>
                </a:solidFill>
              </a:rPr>
              <a:t>C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787632" y="6629493"/>
            <a:ext cx="678584" cy="607095"/>
          </a:xfrm>
          <a:prstGeom prst="roundRect">
            <a:avLst/>
          </a:prstGeom>
          <a:solidFill>
            <a:srgbClr val="D70021"/>
          </a:solidFill>
          <a:ln w="76200" cmpd="sng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56565" y="6422544"/>
            <a:ext cx="2775442" cy="923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dirty="0" smtClean="0">
                <a:ln>
                  <a:solidFill>
                    <a:srgbClr val="D70021"/>
                  </a:solidFill>
                </a:ln>
                <a:solidFill>
                  <a:srgbClr val="D70021"/>
                </a:solidFill>
              </a:rPr>
              <a:t>App A</a:t>
            </a:r>
            <a:endParaRPr lang="en-US" dirty="0">
              <a:ln>
                <a:solidFill>
                  <a:srgbClr val="D70021"/>
                </a:solidFill>
              </a:ln>
              <a:solidFill>
                <a:srgbClr val="D7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345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622614"/>
              </p:ext>
            </p:extLst>
          </p:nvPr>
        </p:nvGraphicFramePr>
        <p:xfrm>
          <a:off x="2215551" y="2247900"/>
          <a:ext cx="10245161" cy="4891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 Overhead is Minimal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50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83471" y="4457453"/>
            <a:ext cx="31469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Modern servers have 10GB/s or more!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20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Optimizing memory allocation using shadow queues</a:t>
            </a:r>
          </a:p>
          <a:p>
            <a:pPr lvl="1"/>
            <a:r>
              <a:rPr lang="en-US" dirty="0" smtClean="0"/>
              <a:t>Cliffhanger [Cidon 2016]</a:t>
            </a:r>
          </a:p>
          <a:p>
            <a:r>
              <a:rPr lang="en-US" dirty="0" smtClean="0"/>
              <a:t>Log-structured single-tenant key-value stores</a:t>
            </a:r>
          </a:p>
          <a:p>
            <a:pPr lvl="1"/>
            <a:r>
              <a:rPr lang="en-US" dirty="0" err="1" smtClean="0"/>
              <a:t>RAMCloud</a:t>
            </a:r>
            <a:r>
              <a:rPr lang="en-US" dirty="0" smtClean="0"/>
              <a:t> [Rumble 2014] and MICA [Lim 2014]</a:t>
            </a:r>
          </a:p>
          <a:p>
            <a:r>
              <a:rPr lang="en-US" dirty="0"/>
              <a:t>Taxing idle memory</a:t>
            </a:r>
          </a:p>
          <a:p>
            <a:pPr lvl="1"/>
            <a:r>
              <a:rPr lang="en-US" dirty="0"/>
              <a:t>ESX Server [</a:t>
            </a:r>
            <a:r>
              <a:rPr lang="en-US" dirty="0" err="1"/>
              <a:t>Waldspurger</a:t>
            </a:r>
            <a:r>
              <a:rPr lang="en-US" dirty="0"/>
              <a:t> 2002]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2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multi-tenant </a:t>
            </a:r>
            <a:r>
              <a:rPr lang="en-US" dirty="0" smtClean="0"/>
              <a:t>key-value cache that:</a:t>
            </a:r>
          </a:p>
          <a:p>
            <a:pPr lvl="1"/>
            <a:r>
              <a:rPr lang="en-US" dirty="0" smtClean="0"/>
              <a:t>Optimizes </a:t>
            </a:r>
            <a:r>
              <a:rPr lang="en-US" dirty="0"/>
              <a:t>share for highest hit </a:t>
            </a:r>
            <a:r>
              <a:rPr lang="en-US" dirty="0" smtClean="0"/>
              <a:t>rate</a:t>
            </a:r>
          </a:p>
          <a:p>
            <a:pPr lvl="1"/>
            <a:r>
              <a:rPr lang="en-US" dirty="0" smtClean="0"/>
              <a:t>Provides minimal guarantees</a:t>
            </a:r>
          </a:p>
          <a:p>
            <a:r>
              <a:rPr lang="en-US" dirty="0" smtClean="0"/>
              <a:t>Novel log-structured design</a:t>
            </a:r>
          </a:p>
          <a:p>
            <a:pPr lvl="1"/>
            <a:r>
              <a:rPr lang="en-US" dirty="0" smtClean="0"/>
              <a:t>Use cleaner as enforcer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11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82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Idle Tax for Selfish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Some sharing models do not support pooled memory, each application is selfish</a:t>
            </a:r>
          </a:p>
          <a:p>
            <a:pPr lvl="1"/>
            <a:r>
              <a:rPr lang="en-US" sz="3600" dirty="0" smtClean="0"/>
              <a:t>For example: </a:t>
            </a:r>
            <a:r>
              <a:rPr lang="en-US" sz="3600" dirty="0" err="1" smtClean="0"/>
              <a:t>Memcachier’s</a:t>
            </a:r>
            <a:r>
              <a:rPr lang="en-US" sz="3600" dirty="0" smtClean="0"/>
              <a:t> Cache-as-a-Service</a:t>
            </a:r>
          </a:p>
          <a:p>
            <a:r>
              <a:rPr lang="en-US" sz="4000" dirty="0" smtClean="0"/>
              <a:t>Idle tax: reserved memory can be reassigned if idle</a:t>
            </a:r>
          </a:p>
          <a:p>
            <a:r>
              <a:rPr lang="en-US" sz="4000" dirty="0" smtClean="0"/>
              <a:t>Tax rate: determines portion of idle memory that can be reassigned</a:t>
            </a:r>
          </a:p>
          <a:p>
            <a:r>
              <a:rPr lang="en-US" sz="4000" dirty="0" smtClean="0"/>
              <a:t>If all memory is active:</a:t>
            </a:r>
            <a:r>
              <a:rPr lang="en-US" sz="4000" dirty="0" smtClean="0">
                <a:sym typeface="Wingdings"/>
              </a:rPr>
              <a:t> </a:t>
            </a:r>
            <a:r>
              <a:rPr lang="en-US" sz="4000" dirty="0" smtClean="0"/>
              <a:t>target memory = reserved memory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53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vs. Idle Tax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55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462172"/>
              </p:ext>
            </p:extLst>
          </p:nvPr>
        </p:nvGraphicFramePr>
        <p:xfrm>
          <a:off x="1676652" y="2383238"/>
          <a:ext cx="11493648" cy="498934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934474"/>
                <a:gridCol w="4403495"/>
                <a:gridCol w="4155679"/>
              </a:tblGrid>
              <a:tr h="95015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Application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Hit Rate Partitioned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Hit Rate </a:t>
                      </a:r>
                      <a:r>
                        <a:rPr lang="en-US" sz="3600" dirty="0" err="1" smtClean="0"/>
                        <a:t>Memshare</a:t>
                      </a:r>
                      <a:endParaRPr lang="en-US" sz="3600" dirty="0" smtClean="0"/>
                    </a:p>
                    <a:p>
                      <a:r>
                        <a:rPr lang="en-US" sz="3600" dirty="0" smtClean="0"/>
                        <a:t>Idle Tax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157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Combined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87.8%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88.8%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95015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97.6%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99.4%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95015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98.8%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98.6%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015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30.1%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31.3%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BA9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78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State-of-the-art Hit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56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526958"/>
              </p:ext>
            </p:extLst>
          </p:nvPr>
        </p:nvGraphicFramePr>
        <p:xfrm>
          <a:off x="1679303" y="2243474"/>
          <a:ext cx="11980911" cy="5192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322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Nearly Identical Latency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57</a:t>
            </a:fld>
            <a:endParaRPr lang="en-US"/>
          </a:p>
        </p:txBody>
      </p:sp>
      <p:pic>
        <p:nvPicPr>
          <p:cNvPr id="5" name="Picture 4" descr="Screen Shot 2017-06-21 at 4.47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332" y="2459871"/>
            <a:ext cx="10569733" cy="489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86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Partitioned </a:t>
            </a:r>
            <a:r>
              <a:rPr lang="en-US" dirty="0" err="1" smtClean="0"/>
              <a:t>vs</a:t>
            </a:r>
            <a:r>
              <a:rPr lang="en-US" dirty="0" smtClean="0"/>
              <a:t> No Partition Hit Rates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238039"/>
              </p:ext>
            </p:extLst>
          </p:nvPr>
        </p:nvGraphicFramePr>
        <p:xfrm>
          <a:off x="2131341" y="2461633"/>
          <a:ext cx="10320699" cy="475078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35005"/>
                <a:gridCol w="3954110"/>
                <a:gridCol w="3731584"/>
              </a:tblGrid>
              <a:tr h="95015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Application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Hit Rate Partitioned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Hit Rate No Partition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157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Combined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87.8%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88.8%</a:t>
                      </a:r>
                      <a:endParaRPr lang="en-US" sz="36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95015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97.6%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BA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96.6%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15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98.8%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99.1%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BA97"/>
                    </a:solidFill>
                  </a:tcPr>
                </a:tc>
              </a:tr>
              <a:tr h="950157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30.1%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39.2%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BA97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46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Partitioned Memory: Pros and Cons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Lower hit rate due to low utilization</a:t>
            </a:r>
          </a:p>
          <a:p>
            <a:pPr lvl="1"/>
            <a:r>
              <a:rPr lang="en-US" dirty="0" smtClean="0"/>
              <a:t>Higher TCO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Isolated performance and predictable hit rate</a:t>
            </a:r>
          </a:p>
          <a:p>
            <a:pPr lvl="1"/>
            <a:r>
              <a:rPr lang="en-US" dirty="0" smtClean="0"/>
              <a:t>“Fairness”: customers get what they pay for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2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Memshare</a:t>
            </a:r>
            <a:r>
              <a:rPr lang="en-US" sz="6000" dirty="0" smtClean="0"/>
              <a:t>: the Best of Both Worlds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Optimize memory allocation to maximize overall hit </a:t>
            </a:r>
            <a:r>
              <a:rPr lang="en-US" dirty="0" smtClean="0"/>
              <a:t>rate</a:t>
            </a:r>
          </a:p>
          <a:p>
            <a:r>
              <a:rPr lang="en-US" dirty="0" smtClean="0"/>
              <a:t>While providing minimal guaranteed memory allocation and performance isolation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46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Multi-tenant Cache Design Challenges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b="1" dirty="0" smtClean="0"/>
              <a:t>Decide application memory allocation to optimize hit rate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 smtClean="0"/>
              <a:t>Enforce memory allocation among </a:t>
            </a:r>
            <a:r>
              <a:rPr lang="en-US" dirty="0"/>
              <a:t>applications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2795E-781C-4B29-875D-BBA6BE8FCD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75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138879</TotalTime>
  <Words>1610</Words>
  <Application>Microsoft Macintosh PowerPoint</Application>
  <PresentationFormat>Custom</PresentationFormat>
  <Paragraphs>457</Paragraphs>
  <Slides>57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4" baseType="lpstr">
      <vt:lpstr>HDOfficeLightV0</vt:lpstr>
      <vt:lpstr>1_HDOfficeLightV0</vt:lpstr>
      <vt:lpstr>2_HDOfficeLightV0</vt:lpstr>
      <vt:lpstr>3_HDOfficeLightV0</vt:lpstr>
      <vt:lpstr>4_HDOfficeLightV0</vt:lpstr>
      <vt:lpstr>Retrospect</vt:lpstr>
      <vt:lpstr>Equation</vt:lpstr>
      <vt:lpstr>Memshare: a Dynamic  Multi-tenant Key-value Cache</vt:lpstr>
      <vt:lpstr>Cache is 100X Faster Than Database</vt:lpstr>
      <vt:lpstr>Cache Hit Rate Drives Cloud Performance</vt:lpstr>
      <vt:lpstr>Static Partitioning  Low Hit Rates</vt:lpstr>
      <vt:lpstr>Partitioned Memory Over Time</vt:lpstr>
      <vt:lpstr>Partitioned vs No Partition Hit Rates</vt:lpstr>
      <vt:lpstr>Partitioned Memory: Pros and Cons</vt:lpstr>
      <vt:lpstr>Memshare: the Best of Both Worlds</vt:lpstr>
      <vt:lpstr>Multi-tenant Cache Design Challenges</vt:lpstr>
      <vt:lpstr>Estimate Hit Rate Curve Gradient to Optimize Hit Rate</vt:lpstr>
      <vt:lpstr>Estimate Hit Rate Curve Gradient to Optimize Hit Rate</vt:lpstr>
      <vt:lpstr>Estimating Hit Rate Gradient</vt:lpstr>
      <vt:lpstr>Multi-tenant Cache Design Challenges</vt:lpstr>
      <vt:lpstr>Multi-tenant Cache Design Challenges</vt:lpstr>
      <vt:lpstr>Slab Allocation Primer</vt:lpstr>
      <vt:lpstr>Slab Allocation Primer</vt:lpstr>
      <vt:lpstr>Slab Allocation Primer</vt:lpstr>
      <vt:lpstr>Goal: Move 4KB from App 2 to App 1</vt:lpstr>
      <vt:lpstr>Goal: Move 4KB from App 2 to App 1</vt:lpstr>
      <vt:lpstr>Goal: Move 4KB from App 2 to App 1</vt:lpstr>
      <vt:lpstr>Instead of Slabs: Log-structured Memory</vt:lpstr>
      <vt:lpstr>Instead of Slabs: Log-structured Memory</vt:lpstr>
      <vt:lpstr>Instead of Slabs: Log-structured Memory</vt:lpstr>
      <vt:lpstr>Applications are Physically Intermixed</vt:lpstr>
      <vt:lpstr>Memshare’s Sharing Model</vt:lpstr>
      <vt:lpstr>Cleaning Priority Determines Eviction Priority</vt:lpstr>
      <vt:lpstr>Cleaner Pass</vt:lpstr>
      <vt:lpstr>Cleaner Pass</vt:lpstr>
      <vt:lpstr>Cleaner Pass</vt:lpstr>
      <vt:lpstr>Cleaner Pass</vt:lpstr>
      <vt:lpstr>Cleaner Pass</vt:lpstr>
      <vt:lpstr>Cleaner Pass</vt:lpstr>
      <vt:lpstr>Cleaner Pass (n = 4): Twice the Work</vt:lpstr>
      <vt:lpstr>Application Need: How Far is Memory Allocation from Target Memory?</vt:lpstr>
      <vt:lpstr>Within Each Application, Evict by Rank</vt:lpstr>
      <vt:lpstr>Cleaning: Max Need and then Max Rank</vt:lpstr>
      <vt:lpstr>Cleaning: Max Need and then Max Rank</vt:lpstr>
      <vt:lpstr>Cleaning: Max Need and then Max Rank</vt:lpstr>
      <vt:lpstr>Cleaning: Max Need and then Max Rank</vt:lpstr>
      <vt:lpstr>Cleaning: Max Need and then Max Rank</vt:lpstr>
      <vt:lpstr>Cleaning: Max Need and then Max Rank</vt:lpstr>
      <vt:lpstr>Trading Off Eviction Accuracy and Cleaning Cost</vt:lpstr>
      <vt:lpstr>Trading Off Eviction Accuracy and Cleaning Cost</vt:lpstr>
      <vt:lpstr>Implementation</vt:lpstr>
      <vt:lpstr>Partitioned vs. Memshare</vt:lpstr>
      <vt:lpstr>Reserved vs. Pooled Behavior</vt:lpstr>
      <vt:lpstr>State-of-the-art Hit rate</vt:lpstr>
      <vt:lpstr>State-of-the-art Hit Rate Even for Single Tenant Applications</vt:lpstr>
      <vt:lpstr>Cleaning Overhead is Minimal</vt:lpstr>
      <vt:lpstr>Cleaning Overhead is Minimal</vt:lpstr>
      <vt:lpstr>Related Work</vt:lpstr>
      <vt:lpstr>Summary</vt:lpstr>
      <vt:lpstr>Appendix</vt:lpstr>
      <vt:lpstr>Idle Tax for Selfish Applications</vt:lpstr>
      <vt:lpstr>Partitioned vs. Idle Tax</vt:lpstr>
      <vt:lpstr>State-of-the-art Hit rate</vt:lpstr>
      <vt:lpstr>Nearly Identical Latency</vt:lpstr>
    </vt:vector>
  </TitlesOfParts>
  <Manager/>
  <Company>Stanford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Asaf Cidon</dc:creator>
  <cp:keywords/>
  <dc:description/>
  <cp:lastModifiedBy>Asaf Cidon</cp:lastModifiedBy>
  <cp:revision>1773</cp:revision>
  <dcterms:created xsi:type="dcterms:W3CDTF">2015-07-10T21:30:34Z</dcterms:created>
  <dcterms:modified xsi:type="dcterms:W3CDTF">2017-07-17T16:34:17Z</dcterms:modified>
  <cp:category/>
</cp:coreProperties>
</file>